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40"/>
  </p:notesMasterIdLst>
  <p:handoutMasterIdLst>
    <p:handoutMasterId r:id="rId41"/>
  </p:handoutMasterIdLst>
  <p:sldIdLst>
    <p:sldId id="624" r:id="rId6"/>
    <p:sldId id="629" r:id="rId7"/>
    <p:sldId id="677" r:id="rId8"/>
    <p:sldId id="678" r:id="rId9"/>
    <p:sldId id="648" r:id="rId10"/>
    <p:sldId id="699" r:id="rId11"/>
    <p:sldId id="679" r:id="rId12"/>
    <p:sldId id="275" r:id="rId13"/>
    <p:sldId id="273" r:id="rId14"/>
    <p:sldId id="700" r:id="rId15"/>
    <p:sldId id="680" r:id="rId16"/>
    <p:sldId id="701" r:id="rId17"/>
    <p:sldId id="681" r:id="rId18"/>
    <p:sldId id="683" r:id="rId19"/>
    <p:sldId id="702" r:id="rId20"/>
    <p:sldId id="687" r:id="rId21"/>
    <p:sldId id="688" r:id="rId22"/>
    <p:sldId id="705" r:id="rId23"/>
    <p:sldId id="703" r:id="rId24"/>
    <p:sldId id="640" r:id="rId25"/>
    <p:sldId id="639" r:id="rId26"/>
    <p:sldId id="689" r:id="rId27"/>
    <p:sldId id="691" r:id="rId28"/>
    <p:sldId id="692" r:id="rId29"/>
    <p:sldId id="694" r:id="rId30"/>
    <p:sldId id="695" r:id="rId31"/>
    <p:sldId id="642" r:id="rId32"/>
    <p:sldId id="659" r:id="rId33"/>
    <p:sldId id="704" r:id="rId34"/>
    <p:sldId id="630" r:id="rId35"/>
    <p:sldId id="303" r:id="rId36"/>
    <p:sldId id="302" r:id="rId37"/>
    <p:sldId id="417" r:id="rId38"/>
    <p:sldId id="698" r:id="rId39"/>
  </p:sldIdLst>
  <p:sldSz cx="9361488" cy="6480175"/>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b" id="{340C82D6-54B5-CA40-A768-1AFC45F9B5C0}">
          <p14:sldIdLst>
            <p14:sldId id="624"/>
            <p14:sldId id="629"/>
            <p14:sldId id="677"/>
            <p14:sldId id="678"/>
            <p14:sldId id="648"/>
            <p14:sldId id="699"/>
            <p14:sldId id="679"/>
            <p14:sldId id="275"/>
            <p14:sldId id="273"/>
            <p14:sldId id="700"/>
            <p14:sldId id="680"/>
            <p14:sldId id="701"/>
            <p14:sldId id="681"/>
            <p14:sldId id="683"/>
            <p14:sldId id="702"/>
            <p14:sldId id="687"/>
            <p14:sldId id="688"/>
            <p14:sldId id="705"/>
            <p14:sldId id="703"/>
            <p14:sldId id="640"/>
            <p14:sldId id="639"/>
            <p14:sldId id="689"/>
            <p14:sldId id="691"/>
            <p14:sldId id="692"/>
            <p14:sldId id="694"/>
            <p14:sldId id="695"/>
            <p14:sldId id="642"/>
            <p14:sldId id="659"/>
            <p14:sldId id="704"/>
            <p14:sldId id="630"/>
            <p14:sldId id="303"/>
            <p14:sldId id="302"/>
            <p14:sldId id="417"/>
            <p14:sldId id="698"/>
          </p14:sldIdLst>
        </p14:section>
        <p14:section name="Standardabschnitt" id="{BB15073C-9232-428E-9636-D5D56A520E02}">
          <p14:sldIdLst/>
        </p14:section>
      </p14:sectionLst>
    </p:ext>
    <p:ext uri="{EFAFB233-063F-42B5-8137-9DF3F51BA10A}">
      <p15:sldGuideLst xmlns:p15="http://schemas.microsoft.com/office/powerpoint/2012/main">
        <p15:guide id="1" orient="horz" pos="2041">
          <p15:clr>
            <a:srgbClr val="A4A3A4"/>
          </p15:clr>
        </p15:guide>
        <p15:guide id="2" pos="2949">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 Sutter" initials="C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615F"/>
    <a:srgbClr val="7BC85F"/>
    <a:srgbClr val="505A59"/>
    <a:srgbClr val="FBF7EF"/>
    <a:srgbClr val="31373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613757-7735-B648-A42F-C4B07308395F}" v="9" dt="2023-11-16T07:50:51.52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32" autoAdjust="0"/>
    <p:restoredTop sz="77754" autoAdjust="0"/>
  </p:normalViewPr>
  <p:slideViewPr>
    <p:cSldViewPr>
      <p:cViewPr varScale="1">
        <p:scale>
          <a:sx n="131" d="100"/>
          <a:sy n="131" d="100"/>
        </p:scale>
        <p:origin x="2472" y="184"/>
      </p:cViewPr>
      <p:guideLst>
        <p:guide orient="horz" pos="2041"/>
        <p:guide pos="294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5" d="100"/>
          <a:sy n="75" d="100"/>
        </p:scale>
        <p:origin x="-3336" y="-90"/>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 Schwemberger" userId="a16f58c1-3ea1-48da-ac3c-cb6656eab917" providerId="ADAL" clId="{EF613757-7735-B648-A42F-C4B07308395F}"/>
    <pc:docChg chg="undo custSel delSld modSld modMainMaster modSection">
      <pc:chgData name="Christoph Schwemberger" userId="a16f58c1-3ea1-48da-ac3c-cb6656eab917" providerId="ADAL" clId="{EF613757-7735-B648-A42F-C4B07308395F}" dt="2023-11-16T07:50:51.523" v="134" actId="14100"/>
      <pc:docMkLst>
        <pc:docMk/>
      </pc:docMkLst>
      <pc:sldChg chg="addSp delSp modSp mod">
        <pc:chgData name="Christoph Schwemberger" userId="a16f58c1-3ea1-48da-ac3c-cb6656eab917" providerId="ADAL" clId="{EF613757-7735-B648-A42F-C4B07308395F}" dt="2023-11-15T14:53:48.202" v="133" actId="1076"/>
        <pc:sldMkLst>
          <pc:docMk/>
          <pc:sldMk cId="817783510" sldId="624"/>
        </pc:sldMkLst>
        <pc:spChg chg="del mod">
          <ac:chgData name="Christoph Schwemberger" userId="a16f58c1-3ea1-48da-ac3c-cb6656eab917" providerId="ADAL" clId="{EF613757-7735-B648-A42F-C4B07308395F}" dt="2023-11-15T14:46:46.518" v="97" actId="478"/>
          <ac:spMkLst>
            <pc:docMk/>
            <pc:sldMk cId="817783510" sldId="624"/>
            <ac:spMk id="2" creationId="{DAD851A3-72D4-4E5B-AC59-0595B54A0F7A}"/>
          </ac:spMkLst>
        </pc:spChg>
        <pc:spChg chg="del mod">
          <ac:chgData name="Christoph Schwemberger" userId="a16f58c1-3ea1-48da-ac3c-cb6656eab917" providerId="ADAL" clId="{EF613757-7735-B648-A42F-C4B07308395F}" dt="2023-11-15T14:48:14.171" v="115" actId="478"/>
          <ac:spMkLst>
            <pc:docMk/>
            <pc:sldMk cId="817783510" sldId="624"/>
            <ac:spMk id="3" creationId="{98F6EEB5-52BB-4B08-99F7-D89260C322DA}"/>
          </ac:spMkLst>
        </pc:spChg>
        <pc:spChg chg="add mod">
          <ac:chgData name="Christoph Schwemberger" userId="a16f58c1-3ea1-48da-ac3c-cb6656eab917" providerId="ADAL" clId="{EF613757-7735-B648-A42F-C4B07308395F}" dt="2023-11-15T14:53:13.967" v="130" actId="1076"/>
          <ac:spMkLst>
            <pc:docMk/>
            <pc:sldMk cId="817783510" sldId="624"/>
            <ac:spMk id="4" creationId="{071EC25E-3775-B1F4-1521-AA88811FCD89}"/>
          </ac:spMkLst>
        </pc:spChg>
        <pc:spChg chg="add del mod">
          <ac:chgData name="Christoph Schwemberger" userId="a16f58c1-3ea1-48da-ac3c-cb6656eab917" providerId="ADAL" clId="{EF613757-7735-B648-A42F-C4B07308395F}" dt="2023-11-15T14:46:58.539" v="102" actId="478"/>
          <ac:spMkLst>
            <pc:docMk/>
            <pc:sldMk cId="817783510" sldId="624"/>
            <ac:spMk id="6" creationId="{503C45A5-47B2-C047-F006-CCFBA014BBBF}"/>
          </ac:spMkLst>
        </pc:spChg>
        <pc:spChg chg="add del mod">
          <ac:chgData name="Christoph Schwemberger" userId="a16f58c1-3ea1-48da-ac3c-cb6656eab917" providerId="ADAL" clId="{EF613757-7735-B648-A42F-C4B07308395F}" dt="2023-11-15T14:48:17.456" v="116" actId="478"/>
          <ac:spMkLst>
            <pc:docMk/>
            <pc:sldMk cId="817783510" sldId="624"/>
            <ac:spMk id="8" creationId="{A978296D-FB5D-E19A-A0E6-CF51ACFE8A9B}"/>
          </ac:spMkLst>
        </pc:spChg>
        <pc:picChg chg="add mod">
          <ac:chgData name="Christoph Schwemberger" userId="a16f58c1-3ea1-48da-ac3c-cb6656eab917" providerId="ADAL" clId="{EF613757-7735-B648-A42F-C4B07308395F}" dt="2023-11-15T14:53:48.202" v="133" actId="1076"/>
          <ac:picMkLst>
            <pc:docMk/>
            <pc:sldMk cId="817783510" sldId="624"/>
            <ac:picMk id="10" creationId="{93E848EB-34AA-6161-2D29-1B111601B328}"/>
          </ac:picMkLst>
        </pc:picChg>
      </pc:sldChg>
      <pc:sldChg chg="addSp delSp modSp del mod modClrScheme chgLayout">
        <pc:chgData name="Christoph Schwemberger" userId="a16f58c1-3ea1-48da-ac3c-cb6656eab917" providerId="ADAL" clId="{EF613757-7735-B648-A42F-C4B07308395F}" dt="2023-11-15T12:14:01.340" v="14" actId="2696"/>
        <pc:sldMkLst>
          <pc:docMk/>
          <pc:sldMk cId="712528562" sldId="628"/>
        </pc:sldMkLst>
        <pc:spChg chg="add del mod">
          <ac:chgData name="Christoph Schwemberger" userId="a16f58c1-3ea1-48da-ac3c-cb6656eab917" providerId="ADAL" clId="{EF613757-7735-B648-A42F-C4B07308395F}" dt="2023-11-15T11:39:45.036" v="1" actId="767"/>
          <ac:spMkLst>
            <pc:docMk/>
            <pc:sldMk cId="712528562" sldId="628"/>
            <ac:spMk id="2" creationId="{677FB8EE-D3B1-4152-1828-86CD55752263}"/>
          </ac:spMkLst>
        </pc:spChg>
        <pc:spChg chg="add del mod">
          <ac:chgData name="Christoph Schwemberger" userId="a16f58c1-3ea1-48da-ac3c-cb6656eab917" providerId="ADAL" clId="{EF613757-7735-B648-A42F-C4B07308395F}" dt="2023-11-15T11:40:19.970" v="3" actId="700"/>
          <ac:spMkLst>
            <pc:docMk/>
            <pc:sldMk cId="712528562" sldId="628"/>
            <ac:spMk id="3" creationId="{D375A196-3F83-3B7E-11D4-C761E72A9894}"/>
          </ac:spMkLst>
        </pc:spChg>
        <pc:spChg chg="add del mod">
          <ac:chgData name="Christoph Schwemberger" userId="a16f58c1-3ea1-48da-ac3c-cb6656eab917" providerId="ADAL" clId="{EF613757-7735-B648-A42F-C4B07308395F}" dt="2023-11-15T11:40:19.970" v="3" actId="700"/>
          <ac:spMkLst>
            <pc:docMk/>
            <pc:sldMk cId="712528562" sldId="628"/>
            <ac:spMk id="4" creationId="{11621B1D-9EC7-545F-E160-26852A21F8E2}"/>
          </ac:spMkLst>
        </pc:spChg>
        <pc:spChg chg="add del mod">
          <ac:chgData name="Christoph Schwemberger" userId="a16f58c1-3ea1-48da-ac3c-cb6656eab917" providerId="ADAL" clId="{EF613757-7735-B648-A42F-C4B07308395F}" dt="2023-11-15T11:40:50.564" v="6" actId="767"/>
          <ac:spMkLst>
            <pc:docMk/>
            <pc:sldMk cId="712528562" sldId="628"/>
            <ac:spMk id="5" creationId="{3CE40CD4-EFE4-DC01-F6AF-DF949608E50D}"/>
          </ac:spMkLst>
        </pc:spChg>
        <pc:spChg chg="add del mod">
          <ac:chgData name="Christoph Schwemberger" userId="a16f58c1-3ea1-48da-ac3c-cb6656eab917" providerId="ADAL" clId="{EF613757-7735-B648-A42F-C4B07308395F}" dt="2023-11-15T11:41:35.805" v="7" actId="26606"/>
          <ac:spMkLst>
            <pc:docMk/>
            <pc:sldMk cId="712528562" sldId="628"/>
            <ac:spMk id="6" creationId="{712F9D80-9655-53B9-144D-11200FA51910}"/>
          </ac:spMkLst>
        </pc:spChg>
        <pc:spChg chg="add del mod">
          <ac:chgData name="Christoph Schwemberger" userId="a16f58c1-3ea1-48da-ac3c-cb6656eab917" providerId="ADAL" clId="{EF613757-7735-B648-A42F-C4B07308395F}" dt="2023-11-15T11:41:35.805" v="7" actId="26606"/>
          <ac:spMkLst>
            <pc:docMk/>
            <pc:sldMk cId="712528562" sldId="628"/>
            <ac:spMk id="8" creationId="{C75BD0C0-4F5B-64C1-57CB-2151D0605891}"/>
          </ac:spMkLst>
        </pc:spChg>
        <pc:spChg chg="add mod">
          <ac:chgData name="Christoph Schwemberger" userId="a16f58c1-3ea1-48da-ac3c-cb6656eab917" providerId="ADAL" clId="{EF613757-7735-B648-A42F-C4B07308395F}" dt="2023-11-15T11:41:35.805" v="7" actId="26606"/>
          <ac:spMkLst>
            <pc:docMk/>
            <pc:sldMk cId="712528562" sldId="628"/>
            <ac:spMk id="13" creationId="{45C1F71C-7966-A965-6DCB-20B2A9E02F5D}"/>
          </ac:spMkLst>
        </pc:spChg>
        <pc:spChg chg="add mod">
          <ac:chgData name="Christoph Schwemberger" userId="a16f58c1-3ea1-48da-ac3c-cb6656eab917" providerId="ADAL" clId="{EF613757-7735-B648-A42F-C4B07308395F}" dt="2023-11-15T11:41:35.805" v="7" actId="26606"/>
          <ac:spMkLst>
            <pc:docMk/>
            <pc:sldMk cId="712528562" sldId="628"/>
            <ac:spMk id="15" creationId="{A48C07A2-42F8-3E21-E5E1-394EB6FBB2EA}"/>
          </ac:spMkLst>
        </pc:spChg>
      </pc:sldChg>
      <pc:sldMasterChg chg="modSp mod modSldLayout">
        <pc:chgData name="Christoph Schwemberger" userId="a16f58c1-3ea1-48da-ac3c-cb6656eab917" providerId="ADAL" clId="{EF613757-7735-B648-A42F-C4B07308395F}" dt="2023-11-16T07:50:51.523" v="134" actId="14100"/>
        <pc:sldMasterMkLst>
          <pc:docMk/>
          <pc:sldMasterMk cId="2753858682" sldId="2147483648"/>
        </pc:sldMasterMkLst>
        <pc:spChg chg="mod">
          <ac:chgData name="Christoph Schwemberger" userId="a16f58c1-3ea1-48da-ac3c-cb6656eab917" providerId="ADAL" clId="{EF613757-7735-B648-A42F-C4B07308395F}" dt="2023-11-15T11:46:19.735" v="9" actId="207"/>
          <ac:spMkLst>
            <pc:docMk/>
            <pc:sldMasterMk cId="2753858682" sldId="2147483648"/>
            <ac:spMk id="7" creationId="{00000000-0000-0000-0000-000000000000}"/>
          </ac:spMkLst>
        </pc:spChg>
        <pc:spChg chg="mod">
          <ac:chgData name="Christoph Schwemberger" userId="a16f58c1-3ea1-48da-ac3c-cb6656eab917" providerId="ADAL" clId="{EF613757-7735-B648-A42F-C4B07308395F}" dt="2023-11-15T11:46:47.219" v="10" actId="207"/>
          <ac:spMkLst>
            <pc:docMk/>
            <pc:sldMasterMk cId="2753858682" sldId="2147483648"/>
            <ac:spMk id="15" creationId="{0E01DE04-2B53-7B4C-9FA4-206A22049407}"/>
          </ac:spMkLst>
        </pc:spChg>
        <pc:picChg chg="mod">
          <ac:chgData name="Christoph Schwemberger" userId="a16f58c1-3ea1-48da-ac3c-cb6656eab917" providerId="ADAL" clId="{EF613757-7735-B648-A42F-C4B07308395F}" dt="2023-11-16T07:50:51.523" v="134" actId="14100"/>
          <ac:picMkLst>
            <pc:docMk/>
            <pc:sldMasterMk cId="2753858682" sldId="2147483648"/>
            <ac:picMk id="1029" creationId="{00000000-0000-0000-0000-000000000000}"/>
          </ac:picMkLst>
        </pc:picChg>
        <pc:sldLayoutChg chg="modSp mod setBg">
          <pc:chgData name="Christoph Schwemberger" userId="a16f58c1-3ea1-48da-ac3c-cb6656eab917" providerId="ADAL" clId="{EF613757-7735-B648-A42F-C4B07308395F}" dt="2023-11-15T11:47:47.289" v="13" actId="14826"/>
          <pc:sldLayoutMkLst>
            <pc:docMk/>
            <pc:sldMasterMk cId="2753858682" sldId="2147483648"/>
            <pc:sldLayoutMk cId="2640623551" sldId="2147483660"/>
          </pc:sldLayoutMkLst>
          <pc:spChg chg="mod">
            <ac:chgData name="Christoph Schwemberger" userId="a16f58c1-3ea1-48da-ac3c-cb6656eab917" providerId="ADAL" clId="{EF613757-7735-B648-A42F-C4B07308395F}" dt="2023-11-15T11:47:07.987" v="12" actId="207"/>
            <ac:spMkLst>
              <pc:docMk/>
              <pc:sldMasterMk cId="2753858682" sldId="2147483648"/>
              <pc:sldLayoutMk cId="2640623551" sldId="2147483660"/>
              <ac:spMk id="4" creationId="{B3DE573D-AFF2-074F-8FB8-8545C1675DFA}"/>
            </ac:spMkLst>
          </pc:spChg>
          <pc:picChg chg="mod">
            <ac:chgData name="Christoph Schwemberger" userId="a16f58c1-3ea1-48da-ac3c-cb6656eab917" providerId="ADAL" clId="{EF613757-7735-B648-A42F-C4B07308395F}" dt="2023-11-15T11:47:47.289" v="13" actId="14826"/>
            <ac:picMkLst>
              <pc:docMk/>
              <pc:sldMasterMk cId="2753858682" sldId="2147483648"/>
              <pc:sldLayoutMk cId="2640623551" sldId="2147483660"/>
              <ac:picMk id="7" creationId="{C74F33EF-DD18-B541-895B-90C038381710}"/>
            </ac:picMkLst>
          </pc:picChg>
        </pc:sldLayoutChg>
      </pc:sldMasterChg>
    </pc:docChg>
  </pc:docChgLst>
  <pc:docChgLst>
    <pc:chgData name="Hildegund Figl" userId="bd896512-0175-462a-952e-7c22f63b98fb" providerId="ADAL" clId="{70A9787C-26A5-4071-9F9D-E52E054E71D2}"/>
    <pc:docChg chg="custSel modSld">
      <pc:chgData name="Hildegund Figl" userId="bd896512-0175-462a-952e-7c22f63b98fb" providerId="ADAL" clId="{70A9787C-26A5-4071-9F9D-E52E054E71D2}" dt="2023-10-31T14:35:08.305" v="18" actId="1076"/>
      <pc:docMkLst>
        <pc:docMk/>
      </pc:docMkLst>
      <pc:sldChg chg="addSp modSp mod">
        <pc:chgData name="Hildegund Figl" userId="bd896512-0175-462a-952e-7c22f63b98fb" providerId="ADAL" clId="{70A9787C-26A5-4071-9F9D-E52E054E71D2}" dt="2023-10-31T14:35:08.305" v="18" actId="1076"/>
        <pc:sldMkLst>
          <pc:docMk/>
          <pc:sldMk cId="2961287116" sldId="691"/>
        </pc:sldMkLst>
        <pc:spChg chg="add">
          <ac:chgData name="Hildegund Figl" userId="bd896512-0175-462a-952e-7c22f63b98fb" providerId="ADAL" clId="{70A9787C-26A5-4071-9F9D-E52E054E71D2}" dt="2023-10-31T14:34:25.535" v="0" actId="11529"/>
          <ac:spMkLst>
            <pc:docMk/>
            <pc:sldMk cId="2961287116" sldId="691"/>
            <ac:spMk id="5" creationId="{45C61D26-4EDB-B5D8-7F91-23291C92FEE5}"/>
          </ac:spMkLst>
        </pc:spChg>
        <pc:spChg chg="add mod">
          <ac:chgData name="Hildegund Figl" userId="bd896512-0175-462a-952e-7c22f63b98fb" providerId="ADAL" clId="{70A9787C-26A5-4071-9F9D-E52E054E71D2}" dt="2023-10-31T14:35:08.305" v="18" actId="1076"/>
          <ac:spMkLst>
            <pc:docMk/>
            <pc:sldMk cId="2961287116" sldId="691"/>
            <ac:spMk id="8" creationId="{734B7308-1144-F24B-D8F3-68FB1300D662}"/>
          </ac:spMkLst>
        </pc:spChg>
        <pc:cxnChg chg="add mod">
          <ac:chgData name="Hildegund Figl" userId="bd896512-0175-462a-952e-7c22f63b98fb" providerId="ADAL" clId="{70A9787C-26A5-4071-9F9D-E52E054E71D2}" dt="2023-10-31T14:34:53.434" v="2" actId="208"/>
          <ac:cxnSpMkLst>
            <pc:docMk/>
            <pc:sldMk cId="2961287116" sldId="691"/>
            <ac:cxnSpMk id="7" creationId="{6920D9D6-888F-EFFF-F35B-4913542A46F6}"/>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4"/>
            <a:ext cx="3078639" cy="511174"/>
          </a:xfrm>
          <a:prstGeom prst="rect">
            <a:avLst/>
          </a:prstGeom>
        </p:spPr>
        <p:txBody>
          <a:bodyPr vert="horz" lIns="91433" tIns="45716" rIns="91433" bIns="45716" rtlCol="0"/>
          <a:lstStyle>
            <a:lvl1pPr algn="l">
              <a:defRPr sz="1200"/>
            </a:lvl1pPr>
          </a:lstStyle>
          <a:p>
            <a:endParaRPr lang="de-AT"/>
          </a:p>
        </p:txBody>
      </p:sp>
      <p:sp>
        <p:nvSpPr>
          <p:cNvPr id="3" name="Datumsplatzhalter 2"/>
          <p:cNvSpPr>
            <a:spLocks noGrp="1"/>
          </p:cNvSpPr>
          <p:nvPr>
            <p:ph type="dt" sz="quarter" idx="1"/>
          </p:nvPr>
        </p:nvSpPr>
        <p:spPr>
          <a:xfrm>
            <a:off x="4023837" y="4"/>
            <a:ext cx="3078639" cy="511174"/>
          </a:xfrm>
          <a:prstGeom prst="rect">
            <a:avLst/>
          </a:prstGeom>
        </p:spPr>
        <p:txBody>
          <a:bodyPr vert="horz" lIns="91433" tIns="45716" rIns="91433" bIns="45716" rtlCol="0"/>
          <a:lstStyle>
            <a:lvl1pPr algn="r">
              <a:defRPr sz="1200"/>
            </a:lvl1pPr>
          </a:lstStyle>
          <a:p>
            <a:fld id="{1AB9762A-07F6-4FF4-9AC6-2DAE3F8FF342}" type="datetimeFigureOut">
              <a:rPr lang="de-AT" smtClean="0"/>
              <a:t>17.11.23</a:t>
            </a:fld>
            <a:endParaRPr lang="de-AT"/>
          </a:p>
        </p:txBody>
      </p:sp>
      <p:sp>
        <p:nvSpPr>
          <p:cNvPr id="4" name="Fußzeilenplatzhalter 3"/>
          <p:cNvSpPr>
            <a:spLocks noGrp="1"/>
          </p:cNvSpPr>
          <p:nvPr>
            <p:ph type="ftr" sz="quarter" idx="2"/>
          </p:nvPr>
        </p:nvSpPr>
        <p:spPr>
          <a:xfrm>
            <a:off x="1" y="9721853"/>
            <a:ext cx="3078639" cy="511174"/>
          </a:xfrm>
          <a:prstGeom prst="rect">
            <a:avLst/>
          </a:prstGeom>
        </p:spPr>
        <p:txBody>
          <a:bodyPr vert="horz" lIns="91433" tIns="45716" rIns="91433" bIns="45716" rtlCol="0" anchor="b"/>
          <a:lstStyle>
            <a:lvl1pPr algn="l">
              <a:defRPr sz="1200"/>
            </a:lvl1pPr>
          </a:lstStyle>
          <a:p>
            <a:endParaRPr lang="de-AT"/>
          </a:p>
        </p:txBody>
      </p:sp>
      <p:sp>
        <p:nvSpPr>
          <p:cNvPr id="5" name="Foliennummernplatzhalter 4"/>
          <p:cNvSpPr>
            <a:spLocks noGrp="1"/>
          </p:cNvSpPr>
          <p:nvPr>
            <p:ph type="sldNum" sz="quarter" idx="3"/>
          </p:nvPr>
        </p:nvSpPr>
        <p:spPr>
          <a:xfrm>
            <a:off x="4023837" y="9721853"/>
            <a:ext cx="3078639" cy="511174"/>
          </a:xfrm>
          <a:prstGeom prst="rect">
            <a:avLst/>
          </a:prstGeom>
        </p:spPr>
        <p:txBody>
          <a:bodyPr vert="horz" lIns="91433" tIns="45716" rIns="91433" bIns="45716" rtlCol="0" anchor="b"/>
          <a:lstStyle>
            <a:lvl1pPr algn="r">
              <a:defRPr sz="1200"/>
            </a:lvl1pPr>
          </a:lstStyle>
          <a:p>
            <a:fld id="{54FD1538-5040-479D-98D8-39958CF1B122}" type="slidenum">
              <a:rPr lang="de-AT" smtClean="0"/>
              <a:t>‹Nr.›</a:t>
            </a:fld>
            <a:endParaRPr lang="de-AT"/>
          </a:p>
        </p:txBody>
      </p:sp>
    </p:spTree>
    <p:extLst>
      <p:ext uri="{BB962C8B-B14F-4D97-AF65-F5344CB8AC3E}">
        <p14:creationId xmlns:p14="http://schemas.microsoft.com/office/powerpoint/2010/main" val="32538249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4"/>
            <a:ext cx="3078427" cy="511730"/>
          </a:xfrm>
          <a:prstGeom prst="rect">
            <a:avLst/>
          </a:prstGeom>
        </p:spPr>
        <p:txBody>
          <a:bodyPr vert="horz" lIns="99040" tIns="49521" rIns="99040" bIns="49521" rtlCol="0"/>
          <a:lstStyle>
            <a:lvl1pPr algn="l">
              <a:defRPr sz="1300"/>
            </a:lvl1pPr>
          </a:lstStyle>
          <a:p>
            <a:endParaRPr lang="de-AT"/>
          </a:p>
        </p:txBody>
      </p:sp>
      <p:sp>
        <p:nvSpPr>
          <p:cNvPr id="3" name="Datumsplatzhalter 2"/>
          <p:cNvSpPr>
            <a:spLocks noGrp="1"/>
          </p:cNvSpPr>
          <p:nvPr>
            <p:ph type="dt" idx="1"/>
          </p:nvPr>
        </p:nvSpPr>
        <p:spPr>
          <a:xfrm>
            <a:off x="4023994" y="4"/>
            <a:ext cx="3078427" cy="511730"/>
          </a:xfrm>
          <a:prstGeom prst="rect">
            <a:avLst/>
          </a:prstGeom>
        </p:spPr>
        <p:txBody>
          <a:bodyPr vert="horz" lIns="99040" tIns="49521" rIns="99040" bIns="49521" rtlCol="0"/>
          <a:lstStyle>
            <a:lvl1pPr algn="r">
              <a:defRPr sz="1300"/>
            </a:lvl1pPr>
          </a:lstStyle>
          <a:p>
            <a:fld id="{CADBC210-E32D-4582-9A64-E83C877346EC}" type="datetimeFigureOut">
              <a:rPr lang="de-AT" smtClean="0"/>
              <a:t>17.11.23</a:t>
            </a:fld>
            <a:endParaRPr lang="de-AT"/>
          </a:p>
        </p:txBody>
      </p:sp>
      <p:sp>
        <p:nvSpPr>
          <p:cNvPr id="4" name="Folienbildplatzhalter 3"/>
          <p:cNvSpPr>
            <a:spLocks noGrp="1" noRot="1" noChangeAspect="1"/>
          </p:cNvSpPr>
          <p:nvPr>
            <p:ph type="sldImg" idx="2"/>
          </p:nvPr>
        </p:nvSpPr>
        <p:spPr>
          <a:xfrm>
            <a:off x="779463" y="768350"/>
            <a:ext cx="5545137" cy="3838575"/>
          </a:xfrm>
          <a:prstGeom prst="rect">
            <a:avLst/>
          </a:prstGeom>
          <a:noFill/>
          <a:ln w="12700">
            <a:solidFill>
              <a:prstClr val="black"/>
            </a:solidFill>
          </a:ln>
        </p:spPr>
        <p:txBody>
          <a:bodyPr vert="horz" lIns="99040" tIns="49521" rIns="99040" bIns="49521" rtlCol="0" anchor="ctr"/>
          <a:lstStyle/>
          <a:p>
            <a:endParaRPr lang="de-AT"/>
          </a:p>
        </p:txBody>
      </p:sp>
      <p:sp>
        <p:nvSpPr>
          <p:cNvPr id="5" name="Notizenplatzhalter 4"/>
          <p:cNvSpPr>
            <a:spLocks noGrp="1"/>
          </p:cNvSpPr>
          <p:nvPr>
            <p:ph type="body" sz="quarter" idx="3"/>
          </p:nvPr>
        </p:nvSpPr>
        <p:spPr>
          <a:xfrm>
            <a:off x="710407" y="4861441"/>
            <a:ext cx="5683250" cy="4605575"/>
          </a:xfrm>
          <a:prstGeom prst="rect">
            <a:avLst/>
          </a:prstGeom>
        </p:spPr>
        <p:txBody>
          <a:bodyPr vert="horz" lIns="99040" tIns="49521" rIns="99040" bIns="49521"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2" y="9721110"/>
            <a:ext cx="3078427" cy="511730"/>
          </a:xfrm>
          <a:prstGeom prst="rect">
            <a:avLst/>
          </a:prstGeom>
        </p:spPr>
        <p:txBody>
          <a:bodyPr vert="horz" lIns="99040" tIns="49521" rIns="99040" bIns="49521" rtlCol="0" anchor="b"/>
          <a:lstStyle>
            <a:lvl1pPr algn="l">
              <a:defRPr sz="1300"/>
            </a:lvl1pPr>
          </a:lstStyle>
          <a:p>
            <a:endParaRPr lang="de-AT"/>
          </a:p>
        </p:txBody>
      </p:sp>
      <p:sp>
        <p:nvSpPr>
          <p:cNvPr id="7" name="Foliennummernplatzhalter 6"/>
          <p:cNvSpPr>
            <a:spLocks noGrp="1"/>
          </p:cNvSpPr>
          <p:nvPr>
            <p:ph type="sldNum" sz="quarter" idx="5"/>
          </p:nvPr>
        </p:nvSpPr>
        <p:spPr>
          <a:xfrm>
            <a:off x="4023994" y="9721110"/>
            <a:ext cx="3078427" cy="511730"/>
          </a:xfrm>
          <a:prstGeom prst="rect">
            <a:avLst/>
          </a:prstGeom>
        </p:spPr>
        <p:txBody>
          <a:bodyPr vert="horz" lIns="99040" tIns="49521" rIns="99040" bIns="49521" rtlCol="0" anchor="b"/>
          <a:lstStyle>
            <a:lvl1pPr algn="r">
              <a:defRPr sz="1300"/>
            </a:lvl1pPr>
          </a:lstStyle>
          <a:p>
            <a:fld id="{F3A690D4-E6FA-4A49-AE8D-823BAF553D58}" type="slidenum">
              <a:rPr lang="de-AT" smtClean="0"/>
              <a:t>‹Nr.›</a:t>
            </a:fld>
            <a:endParaRPr lang="de-AT"/>
          </a:p>
        </p:txBody>
      </p:sp>
    </p:spTree>
    <p:extLst>
      <p:ext uri="{BB962C8B-B14F-4D97-AF65-F5344CB8AC3E}">
        <p14:creationId xmlns:p14="http://schemas.microsoft.com/office/powerpoint/2010/main" val="71800172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88572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83831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u="none" dirty="0">
              <a:solidFill>
                <a:schemeClr val="tx1"/>
              </a:solidFill>
            </a:endParaRPr>
          </a:p>
        </p:txBody>
      </p:sp>
    </p:spTree>
    <p:extLst>
      <p:ext uri="{BB962C8B-B14F-4D97-AF65-F5344CB8AC3E}">
        <p14:creationId xmlns:p14="http://schemas.microsoft.com/office/powerpoint/2010/main" val="2979780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208403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3592613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dirty="0">
                <a:solidFill>
                  <a:srgbClr val="000000"/>
                </a:solidFill>
                <a:effectLst/>
                <a:latin typeface="Gibson"/>
              </a:rPr>
              <a:t>AWR: Aufwände für die Herstellung des Dämmsystems werden den Einsparungen bei der Beheizung gegenüber gestellt bzw. gemeinsam in Diagrammen dargestellt. </a:t>
            </a:r>
            <a:endParaRPr lang="de-AT" dirty="0"/>
          </a:p>
        </p:txBody>
      </p:sp>
    </p:spTree>
    <p:extLst>
      <p:ext uri="{BB962C8B-B14F-4D97-AF65-F5344CB8AC3E}">
        <p14:creationId xmlns:p14="http://schemas.microsoft.com/office/powerpoint/2010/main" val="3987519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506937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dirty="0">
                <a:solidFill>
                  <a:srgbClr val="333333"/>
                </a:solidFill>
                <a:effectLst/>
                <a:latin typeface="Noto Sans" panose="020B0502040504020204" pitchFamily="34" charset="0"/>
              </a:rPr>
              <a:t>Ab der Bilanzgrenze BG3 werden zusätzlich Nutzungsdauern für die Bauteilschichten berücksichtigt. Dabei wird nicht nur die Gebäude-Errichtung in Betracht gezogen, sondern auch die erforderlichen Sanierungs- und Instandhaltungszyklen der Bauteilschichten im Laufe der Gesamtlebensdauer eines Gebäudes. </a:t>
            </a:r>
            <a:endParaRPr lang="de-AT" dirty="0"/>
          </a:p>
        </p:txBody>
      </p:sp>
    </p:spTree>
    <p:extLst>
      <p:ext uri="{BB962C8B-B14F-4D97-AF65-F5344CB8AC3E}">
        <p14:creationId xmlns:p14="http://schemas.microsoft.com/office/powerpoint/2010/main" val="844106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945895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479024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2.emf"/><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304" y="2159967"/>
            <a:ext cx="7957265" cy="1287035"/>
          </a:xfrm>
        </p:spPr>
        <p:txBody>
          <a:bodyPr anchor="t"/>
          <a:lstStyle>
            <a:lvl1pPr algn="ctr">
              <a:defRPr sz="4500" b="1" i="0" cap="none" baseline="0">
                <a:solidFill>
                  <a:srgbClr val="313736"/>
                </a:solidFill>
                <a:latin typeface="Calibri" panose="020F0502020204030204" pitchFamily="34" charset="0"/>
                <a:cs typeface="Calibri" panose="020F0502020204030204" pitchFamily="34" charset="0"/>
              </a:defRPr>
            </a:lvl1pPr>
          </a:lstStyle>
          <a:p>
            <a:r>
              <a:rPr lang="de-DE" dirty="0"/>
              <a:t>Titelmasterformat bearbeiten</a:t>
            </a:r>
            <a:endParaRPr lang="de-AT" dirty="0"/>
          </a:p>
        </p:txBody>
      </p:sp>
      <p:sp>
        <p:nvSpPr>
          <p:cNvPr id="3" name="Textplatzhalter 2"/>
          <p:cNvSpPr>
            <a:spLocks noGrp="1"/>
          </p:cNvSpPr>
          <p:nvPr>
            <p:ph type="body" idx="1" hasCustomPrompt="1"/>
          </p:nvPr>
        </p:nvSpPr>
        <p:spPr>
          <a:xfrm>
            <a:off x="720304" y="3206779"/>
            <a:ext cx="7957265" cy="1417538"/>
          </a:xfrm>
        </p:spPr>
        <p:txBody>
          <a:bodyPr anchor="t"/>
          <a:lstStyle>
            <a:lvl1pPr marL="0" indent="0" algn="ctr">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Textmasterformat bearbeiten</a:t>
            </a:r>
          </a:p>
        </p:txBody>
      </p:sp>
      <p:pic>
        <p:nvPicPr>
          <p:cNvPr id="4" name="Grafik 3" descr="Ein Bild, das Text enthält.&#10;&#10;Automatisch generierte Beschreibung">
            <a:extLst>
              <a:ext uri="{FF2B5EF4-FFF2-40B4-BE49-F238E27FC236}">
                <a16:creationId xmlns:a16="http://schemas.microsoft.com/office/drawing/2014/main" id="{CDCDD8C2-1DAF-4549-B518-7066744B80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2765" y="212157"/>
            <a:ext cx="2931140" cy="432000"/>
          </a:xfrm>
          <a:prstGeom prst="rect">
            <a:avLst/>
          </a:prstGeom>
        </p:spPr>
      </p:pic>
    </p:spTree>
    <p:extLst>
      <p:ext uri="{BB962C8B-B14F-4D97-AF65-F5344CB8AC3E}">
        <p14:creationId xmlns:p14="http://schemas.microsoft.com/office/powerpoint/2010/main" val="56374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5783D01-CE37-4205-A7B3-08A22508C50C}"/>
              </a:ext>
            </a:extLst>
          </p:cNvPr>
          <p:cNvSpPr>
            <a:spLocks noGrp="1"/>
          </p:cNvSpPr>
          <p:nvPr>
            <p:ph type="title"/>
          </p:nvPr>
        </p:nvSpPr>
        <p:spPr>
          <a:xfrm>
            <a:off x="3312592" y="121047"/>
            <a:ext cx="5616625" cy="598760"/>
          </a:xfrm>
          <a:prstGeom prst="rect">
            <a:avLst/>
          </a:prstGeom>
        </p:spPr>
        <p:txBody>
          <a:bodyPr vert="horz" lIns="91440" tIns="45720" rIns="91440" bIns="45720" rtlCol="0" anchor="ctr">
            <a:noAutofit/>
          </a:bodyPr>
          <a:lstStyle>
            <a:lvl1pPr algn="r">
              <a:defRPr>
                <a:solidFill>
                  <a:srgbClr val="313736"/>
                </a:solidFill>
              </a:defRPr>
            </a:lvl1pPr>
          </a:lstStyle>
          <a:p>
            <a:r>
              <a:rPr lang="de-DE" dirty="0"/>
              <a:t>Titel</a:t>
            </a:r>
            <a:endParaRPr lang="de-AT" dirty="0"/>
          </a:p>
        </p:txBody>
      </p:sp>
    </p:spTree>
    <p:extLst>
      <p:ext uri="{BB962C8B-B14F-4D97-AF65-F5344CB8AC3E}">
        <p14:creationId xmlns:p14="http://schemas.microsoft.com/office/powerpoint/2010/main" val="1635970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bg>
      <p:bgPr>
        <a:solidFill>
          <a:srgbClr val="505A5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DE573D-AFF2-074F-8FB8-8545C1675DFA}"/>
              </a:ext>
            </a:extLst>
          </p:cNvPr>
          <p:cNvSpPr>
            <a:spLocks noChangeArrowheads="1"/>
          </p:cNvSpPr>
          <p:nvPr userDrawn="1"/>
        </p:nvSpPr>
        <p:spPr bwMode="auto">
          <a:xfrm>
            <a:off x="0" y="0"/>
            <a:ext cx="9361488" cy="759527"/>
          </a:xfrm>
          <a:prstGeom prst="rect">
            <a:avLst/>
          </a:prstGeom>
          <a:solidFill>
            <a:srgbClr val="505A59"/>
          </a:solidFill>
          <a:ln w="9525">
            <a:noFill/>
            <a:miter lim="800000"/>
            <a:headEnd/>
            <a:tailEnd/>
          </a:ln>
          <a:effectLst/>
        </p:spPr>
        <p:txBody>
          <a:bodyPr wrap="none" anchor="ctr"/>
          <a:lstStyle/>
          <a:p>
            <a:pPr>
              <a:defRPr/>
            </a:pPr>
            <a:endParaRPr lang="de-DE"/>
          </a:p>
        </p:txBody>
      </p:sp>
      <p:pic>
        <p:nvPicPr>
          <p:cNvPr id="7" name="Grafik 6">
            <a:extLst>
              <a:ext uri="{FF2B5EF4-FFF2-40B4-BE49-F238E27FC236}">
                <a16:creationId xmlns:a16="http://schemas.microsoft.com/office/drawing/2014/main" id="{C74F33EF-DD18-B541-895B-90C0383817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36328" y="588843"/>
            <a:ext cx="7344816" cy="5747332"/>
          </a:xfrm>
          <a:prstGeom prst="rect">
            <a:avLst/>
          </a:prstGeom>
        </p:spPr>
      </p:pic>
      <p:pic>
        <p:nvPicPr>
          <p:cNvPr id="5" name="Picture 5">
            <a:extLst>
              <a:ext uri="{FF2B5EF4-FFF2-40B4-BE49-F238E27FC236}">
                <a16:creationId xmlns:a16="http://schemas.microsoft.com/office/drawing/2014/main" id="{FF276406-0A46-3841-A202-09A2B1CF60D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217583" y="144000"/>
            <a:ext cx="2382233" cy="503999"/>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descr="Ein Bild, das Text enthält.&#10;&#10;Automatisch generierte Beschreibung">
            <a:extLst>
              <a:ext uri="{FF2B5EF4-FFF2-40B4-BE49-F238E27FC236}">
                <a16:creationId xmlns:a16="http://schemas.microsoft.com/office/drawing/2014/main" id="{EFB0A2DD-CF42-1048-95AB-F1EE8C3FEA6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12765" y="212157"/>
            <a:ext cx="2931140" cy="432000"/>
          </a:xfrm>
          <a:prstGeom prst="rect">
            <a:avLst/>
          </a:prstGeom>
        </p:spPr>
      </p:pic>
      <p:pic>
        <p:nvPicPr>
          <p:cNvPr id="3" name="Grafik 2">
            <a:extLst>
              <a:ext uri="{FF2B5EF4-FFF2-40B4-BE49-F238E27FC236}">
                <a16:creationId xmlns:a16="http://schemas.microsoft.com/office/drawing/2014/main" id="{0EE1E5F2-85F4-C34C-BAF9-8E662AAD0395}"/>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288256" y="5914978"/>
            <a:ext cx="2373921" cy="197229"/>
          </a:xfrm>
          <a:prstGeom prst="rect">
            <a:avLst/>
          </a:prstGeom>
        </p:spPr>
      </p:pic>
    </p:spTree>
    <p:extLst>
      <p:ext uri="{BB962C8B-B14F-4D97-AF65-F5344CB8AC3E}">
        <p14:creationId xmlns:p14="http://schemas.microsoft.com/office/powerpoint/2010/main" val="2637989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objOnly" userDrawn="1">
  <p:cSld name="Object">
    <p:spTree>
      <p:nvGrpSpPr>
        <p:cNvPr id="1" name=""/>
        <p:cNvGrpSpPr/>
        <p:nvPr/>
      </p:nvGrpSpPr>
      <p:grpSpPr bwMode="auto">
        <a:xfrm>
          <a:off x="0" y="0"/>
          <a:ext cx="0" cy="0"/>
          <a:chOff x="0" y="0"/>
          <a:chExt cx="0" cy="0"/>
        </a:xfrm>
      </p:grpSpPr>
      <p:sp>
        <p:nvSpPr>
          <p:cNvPr id="2" name="Tijdelijke aanduiding voor inhoud 1"/>
          <p:cNvSpPr>
            <a:spLocks noGrp="1"/>
          </p:cNvSpPr>
          <p:nvPr>
            <p:ph/>
          </p:nvPr>
        </p:nvSpPr>
        <p:spPr bwMode="auto">
          <a:xfrm>
            <a:off x="468077" y="1007839"/>
            <a:ext cx="8425340" cy="4780822"/>
          </a:xfrm>
          <a:prstGeom prst="rect">
            <a:avLst/>
          </a:prstGeom>
        </p:spPr>
        <p:txBody>
          <a:bodyPr/>
          <a:lstStyle/>
          <a:p>
            <a:pPr lvl="0">
              <a:defRPr/>
            </a:pPr>
            <a:r>
              <a:rPr lang="nl-NL"/>
              <a:t>Klik om de modelstijlen te bewerken</a:t>
            </a:r>
            <a:endParaRPr/>
          </a:p>
          <a:p>
            <a:pPr lvl="1">
              <a:defRPr/>
            </a:pPr>
            <a:r>
              <a:rPr lang="nl-NL"/>
              <a:t>Tweede niveau</a:t>
            </a:r>
            <a:endParaRPr/>
          </a:p>
          <a:p>
            <a:pPr lvl="2">
              <a:defRPr/>
            </a:pPr>
            <a:r>
              <a:rPr lang="nl-NL"/>
              <a:t>Derde niveau</a:t>
            </a:r>
            <a:endParaRPr/>
          </a:p>
          <a:p>
            <a:pPr lvl="3">
              <a:defRPr/>
            </a:pPr>
            <a:r>
              <a:rPr lang="nl-NL"/>
              <a:t>Vierde niveau</a:t>
            </a:r>
            <a:endParaRPr/>
          </a:p>
          <a:p>
            <a:pPr lvl="4">
              <a:defRPr/>
            </a:pPr>
            <a:r>
              <a:rPr lang="nl-NL"/>
              <a:t>Vijfde niveau</a:t>
            </a:r>
            <a:endParaRPr lang="nl-BE"/>
          </a:p>
        </p:txBody>
      </p:sp>
      <p:sp>
        <p:nvSpPr>
          <p:cNvPr id="3" name="Rectangle 4"/>
          <p:cNvSpPr>
            <a:spLocks noGrp="1" noChangeArrowheads="1"/>
          </p:cNvSpPr>
          <p:nvPr>
            <p:ph type="dt" sz="half" idx="10"/>
          </p:nvPr>
        </p:nvSpPr>
        <p:spPr bwMode="auto">
          <a:xfrm>
            <a:off x="468076" y="5901159"/>
            <a:ext cx="2184347" cy="450012"/>
          </a:xfrm>
          <a:prstGeom prst="rect">
            <a:avLst/>
          </a:prstGeom>
        </p:spPr>
        <p:txBody>
          <a:bodyPr/>
          <a:lstStyle>
            <a:lvl1pPr>
              <a:defRPr>
                <a:solidFill>
                  <a:prstClr val="black">
                    <a:tint val="75000"/>
                  </a:prstClr>
                </a:solidFill>
                <a:latin typeface="Arial"/>
                <a:cs typeface="Arial"/>
              </a:defRPr>
            </a:lvl1pPr>
          </a:lstStyle>
          <a:p>
            <a:pPr>
              <a:defRPr/>
            </a:pPr>
            <a:endParaRPr lang="nl-BE"/>
          </a:p>
        </p:txBody>
      </p:sp>
      <p:sp>
        <p:nvSpPr>
          <p:cNvPr id="4" name="Rectangle 5"/>
          <p:cNvSpPr>
            <a:spLocks noGrp="1" noChangeArrowheads="1"/>
          </p:cNvSpPr>
          <p:nvPr>
            <p:ph type="ftr" sz="quarter" idx="11"/>
          </p:nvPr>
        </p:nvSpPr>
        <p:spPr bwMode="auto">
          <a:xfrm>
            <a:off x="3198510" y="5901159"/>
            <a:ext cx="2964471" cy="450012"/>
          </a:xfrm>
          <a:prstGeom prst="rect">
            <a:avLst/>
          </a:prstGeom>
        </p:spPr>
        <p:txBody>
          <a:bodyPr/>
          <a:lstStyle>
            <a:lvl1pPr>
              <a:defRPr>
                <a:solidFill>
                  <a:prstClr val="black">
                    <a:tint val="75000"/>
                  </a:prstClr>
                </a:solidFill>
                <a:latin typeface="Arial"/>
                <a:cs typeface="Arial"/>
              </a:defRPr>
            </a:lvl1pPr>
          </a:lstStyle>
          <a:p>
            <a:pPr>
              <a:defRPr/>
            </a:pPr>
            <a:endParaRPr lang="nl-BE"/>
          </a:p>
        </p:txBody>
      </p:sp>
      <p:sp>
        <p:nvSpPr>
          <p:cNvPr id="5" name="Rectangle 6"/>
          <p:cNvSpPr>
            <a:spLocks noGrp="1" noChangeArrowheads="1"/>
          </p:cNvSpPr>
          <p:nvPr>
            <p:ph type="sldNum" sz="quarter" idx="12"/>
          </p:nvPr>
        </p:nvSpPr>
        <p:spPr bwMode="auto">
          <a:xfrm>
            <a:off x="6709069" y="5901159"/>
            <a:ext cx="2184347" cy="450012"/>
          </a:xfrm>
          <a:prstGeom prst="rect">
            <a:avLst/>
          </a:prstGeom>
        </p:spPr>
        <p:txBody>
          <a:bodyPr/>
          <a:lstStyle>
            <a:lvl1pPr>
              <a:defRPr>
                <a:solidFill>
                  <a:prstClr val="black">
                    <a:tint val="75000"/>
                  </a:prstClr>
                </a:solidFill>
                <a:latin typeface="Arial"/>
                <a:cs typeface="Arial"/>
              </a:defRPr>
            </a:lvl1pPr>
          </a:lstStyle>
          <a:p>
            <a:pPr>
              <a:defRPr/>
            </a:pPr>
            <a:fld id="{714C4C5E-92DA-434A-83B9-ACE0E3554C78}" type="slidenum">
              <a:rPr lang="nl-BE"/>
              <a:t>‹Nr.›</a:t>
            </a:fld>
            <a:endParaRPr lang="nl-BE"/>
          </a:p>
        </p:txBody>
      </p:sp>
    </p:spTree>
    <p:extLst>
      <p:ext uri="{BB962C8B-B14F-4D97-AF65-F5344CB8AC3E}">
        <p14:creationId xmlns:p14="http://schemas.microsoft.com/office/powerpoint/2010/main" val="55247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Titelplatzhalter 1">
            <a:extLst>
              <a:ext uri="{FF2B5EF4-FFF2-40B4-BE49-F238E27FC236}">
                <a16:creationId xmlns:a16="http://schemas.microsoft.com/office/drawing/2014/main" id="{0F7E2DB4-F1D2-A64E-8A70-2EE0CC97A19C}"/>
              </a:ext>
            </a:extLst>
          </p:cNvPr>
          <p:cNvSpPr>
            <a:spLocks noGrp="1"/>
          </p:cNvSpPr>
          <p:nvPr>
            <p:ph type="title"/>
          </p:nvPr>
        </p:nvSpPr>
        <p:spPr>
          <a:xfrm>
            <a:off x="468075" y="1048251"/>
            <a:ext cx="8425339" cy="598760"/>
          </a:xfrm>
          <a:prstGeom prst="rect">
            <a:avLst/>
          </a:prstGeom>
        </p:spPr>
        <p:txBody>
          <a:bodyPr vert="horz" lIns="91440" tIns="45720" rIns="91440" bIns="45720" rtlCol="0" anchor="ctr">
            <a:noAutofit/>
          </a:bodyPr>
          <a:lstStyle/>
          <a:p>
            <a:r>
              <a:rPr lang="de-DE" dirty="0"/>
              <a:t>Titel</a:t>
            </a:r>
            <a:endParaRPr lang="de-AT" dirty="0"/>
          </a:p>
        </p:txBody>
      </p:sp>
      <p:sp>
        <p:nvSpPr>
          <p:cNvPr id="4" name="Textplatzhalter 2">
            <a:extLst>
              <a:ext uri="{FF2B5EF4-FFF2-40B4-BE49-F238E27FC236}">
                <a16:creationId xmlns:a16="http://schemas.microsoft.com/office/drawing/2014/main" id="{F31837EF-6159-5C49-B9B4-9ADFA6E3AF48}"/>
              </a:ext>
            </a:extLst>
          </p:cNvPr>
          <p:cNvSpPr>
            <a:spLocks noGrp="1"/>
          </p:cNvSpPr>
          <p:nvPr>
            <p:ph idx="1" hasCustomPrompt="1"/>
          </p:nvPr>
        </p:nvSpPr>
        <p:spPr>
          <a:xfrm>
            <a:off x="468075" y="1819382"/>
            <a:ext cx="8425339" cy="3317696"/>
          </a:xfrm>
          <a:prstGeom prst="rect">
            <a:avLst/>
          </a:prstGeom>
        </p:spPr>
        <p:txBody>
          <a:bodyPr vert="horz" lIns="91440" tIns="45720" rIns="91440" bIns="4572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pic>
        <p:nvPicPr>
          <p:cNvPr id="5" name="Grafik 4" descr="Ein Bild, das Text enthält.&#10;&#10;Automatisch generierte Beschreibung">
            <a:extLst>
              <a:ext uri="{FF2B5EF4-FFF2-40B4-BE49-F238E27FC236}">
                <a16:creationId xmlns:a16="http://schemas.microsoft.com/office/drawing/2014/main" id="{05030CD5-9654-4DB1-A2CC-70D4191D5C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2765" y="212157"/>
            <a:ext cx="2931140" cy="432000"/>
          </a:xfrm>
          <a:prstGeom prst="rect">
            <a:avLst/>
          </a:prstGeom>
        </p:spPr>
      </p:pic>
    </p:spTree>
    <p:extLst>
      <p:ext uri="{BB962C8B-B14F-4D97-AF65-F5344CB8AC3E}">
        <p14:creationId xmlns:p14="http://schemas.microsoft.com/office/powerpoint/2010/main" val="312512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Titelplatzhalter 1">
            <a:extLst>
              <a:ext uri="{FF2B5EF4-FFF2-40B4-BE49-F238E27FC236}">
                <a16:creationId xmlns:a16="http://schemas.microsoft.com/office/drawing/2014/main" id="{0F7E2DB4-F1D2-A64E-8A70-2EE0CC97A19C}"/>
              </a:ext>
            </a:extLst>
          </p:cNvPr>
          <p:cNvSpPr>
            <a:spLocks noGrp="1"/>
          </p:cNvSpPr>
          <p:nvPr>
            <p:ph type="title"/>
          </p:nvPr>
        </p:nvSpPr>
        <p:spPr>
          <a:xfrm>
            <a:off x="3312592" y="121047"/>
            <a:ext cx="5616625" cy="598760"/>
          </a:xfrm>
          <a:prstGeom prst="rect">
            <a:avLst/>
          </a:prstGeom>
        </p:spPr>
        <p:txBody>
          <a:bodyPr vert="horz" lIns="91440" tIns="45720" rIns="91440" bIns="45720" rtlCol="0" anchor="ctr">
            <a:noAutofit/>
          </a:bodyPr>
          <a:lstStyle>
            <a:lvl1pPr algn="r">
              <a:defRPr>
                <a:solidFill>
                  <a:schemeClr val="bg1"/>
                </a:solidFill>
              </a:defRPr>
            </a:lvl1pPr>
          </a:lstStyle>
          <a:p>
            <a:r>
              <a:rPr lang="de-DE" dirty="0"/>
              <a:t>Titel</a:t>
            </a:r>
            <a:endParaRPr lang="de-AT" dirty="0"/>
          </a:p>
        </p:txBody>
      </p:sp>
      <p:sp>
        <p:nvSpPr>
          <p:cNvPr id="4" name="Textplatzhalter 2">
            <a:extLst>
              <a:ext uri="{FF2B5EF4-FFF2-40B4-BE49-F238E27FC236}">
                <a16:creationId xmlns:a16="http://schemas.microsoft.com/office/drawing/2014/main" id="{F31837EF-6159-5C49-B9B4-9ADFA6E3AF48}"/>
              </a:ext>
            </a:extLst>
          </p:cNvPr>
          <p:cNvSpPr>
            <a:spLocks noGrp="1"/>
          </p:cNvSpPr>
          <p:nvPr>
            <p:ph idx="1" hasCustomPrompt="1"/>
          </p:nvPr>
        </p:nvSpPr>
        <p:spPr>
          <a:xfrm>
            <a:off x="468075" y="1819382"/>
            <a:ext cx="8425339" cy="3317696"/>
          </a:xfrm>
          <a:prstGeom prst="rect">
            <a:avLst/>
          </a:prstGeom>
        </p:spPr>
        <p:txBody>
          <a:bodyPr vert="horz" lIns="91440" tIns="45720" rIns="91440" bIns="4572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391118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2" name="Grafik 1" descr="Ein Bild, das Text enthält.&#10;&#10;Automatisch generierte Beschreibung">
            <a:extLst>
              <a:ext uri="{FF2B5EF4-FFF2-40B4-BE49-F238E27FC236}">
                <a16:creationId xmlns:a16="http://schemas.microsoft.com/office/drawing/2014/main" id="{37826672-A57D-455E-995F-1B0322A343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2765" y="212157"/>
            <a:ext cx="2931140" cy="432000"/>
          </a:xfrm>
          <a:prstGeom prst="rect">
            <a:avLst/>
          </a:prstGeom>
        </p:spPr>
      </p:pic>
    </p:spTree>
    <p:extLst>
      <p:ext uri="{BB962C8B-B14F-4D97-AF65-F5344CB8AC3E}">
        <p14:creationId xmlns:p14="http://schemas.microsoft.com/office/powerpoint/2010/main" val="223010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5783D01-CE37-4205-A7B3-08A22508C50C}"/>
              </a:ext>
            </a:extLst>
          </p:cNvPr>
          <p:cNvSpPr>
            <a:spLocks noGrp="1"/>
          </p:cNvSpPr>
          <p:nvPr>
            <p:ph type="title"/>
          </p:nvPr>
        </p:nvSpPr>
        <p:spPr>
          <a:xfrm>
            <a:off x="3312592" y="121047"/>
            <a:ext cx="5616625" cy="598760"/>
          </a:xfrm>
          <a:prstGeom prst="rect">
            <a:avLst/>
          </a:prstGeom>
        </p:spPr>
        <p:txBody>
          <a:bodyPr vert="horz" lIns="91440" tIns="45720" rIns="91440" bIns="45720" rtlCol="0" anchor="ctr">
            <a:noAutofit/>
          </a:bodyPr>
          <a:lstStyle>
            <a:lvl1pPr algn="r">
              <a:defRPr>
                <a:solidFill>
                  <a:schemeClr val="bg1"/>
                </a:solidFill>
              </a:defRPr>
            </a:lvl1pPr>
          </a:lstStyle>
          <a:p>
            <a:r>
              <a:rPr lang="de-DE" dirty="0"/>
              <a:t>Titel</a:t>
            </a:r>
            <a:endParaRPr lang="de-AT" dirty="0"/>
          </a:p>
        </p:txBody>
      </p:sp>
    </p:spTree>
    <p:extLst>
      <p:ext uri="{BB962C8B-B14F-4D97-AF65-F5344CB8AC3E}">
        <p14:creationId xmlns:p14="http://schemas.microsoft.com/office/powerpoint/2010/main" val="3248625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bg>
      <p:bgPr>
        <a:solidFill>
          <a:srgbClr val="51615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DE573D-AFF2-074F-8FB8-8545C1675DFA}"/>
              </a:ext>
            </a:extLst>
          </p:cNvPr>
          <p:cNvSpPr>
            <a:spLocks noChangeArrowheads="1"/>
          </p:cNvSpPr>
          <p:nvPr userDrawn="1"/>
        </p:nvSpPr>
        <p:spPr bwMode="auto">
          <a:xfrm>
            <a:off x="0" y="0"/>
            <a:ext cx="9361488" cy="759527"/>
          </a:xfrm>
          <a:prstGeom prst="rect">
            <a:avLst/>
          </a:prstGeom>
          <a:solidFill>
            <a:srgbClr val="51615F"/>
          </a:solidFill>
          <a:ln w="9525">
            <a:noFill/>
            <a:miter lim="800000"/>
            <a:headEnd/>
            <a:tailEnd/>
          </a:ln>
          <a:effectLst/>
        </p:spPr>
        <p:txBody>
          <a:bodyPr wrap="none" anchor="ctr"/>
          <a:lstStyle/>
          <a:p>
            <a:pPr>
              <a:defRPr/>
            </a:pPr>
            <a:endParaRPr lang="de-DE"/>
          </a:p>
        </p:txBody>
      </p:sp>
      <p:pic>
        <p:nvPicPr>
          <p:cNvPr id="7" name="Grafik 6">
            <a:extLst>
              <a:ext uri="{FF2B5EF4-FFF2-40B4-BE49-F238E27FC236}">
                <a16:creationId xmlns:a16="http://schemas.microsoft.com/office/drawing/2014/main" id="{C74F33EF-DD18-B541-895B-90C0383817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36328" y="591910"/>
            <a:ext cx="7344816" cy="5741197"/>
          </a:xfrm>
          <a:prstGeom prst="rect">
            <a:avLst/>
          </a:prstGeom>
        </p:spPr>
      </p:pic>
      <p:pic>
        <p:nvPicPr>
          <p:cNvPr id="5" name="Picture 5">
            <a:extLst>
              <a:ext uri="{FF2B5EF4-FFF2-40B4-BE49-F238E27FC236}">
                <a16:creationId xmlns:a16="http://schemas.microsoft.com/office/drawing/2014/main" id="{FF276406-0A46-3841-A202-09A2B1CF60D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217583" y="144000"/>
            <a:ext cx="2382233" cy="503999"/>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descr="Ein Bild, das Text enthält.&#10;&#10;Automatisch generierte Beschreibung">
            <a:extLst>
              <a:ext uri="{FF2B5EF4-FFF2-40B4-BE49-F238E27FC236}">
                <a16:creationId xmlns:a16="http://schemas.microsoft.com/office/drawing/2014/main" id="{EFB0A2DD-CF42-1048-95AB-F1EE8C3FEA6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12765" y="212157"/>
            <a:ext cx="2931140" cy="432000"/>
          </a:xfrm>
          <a:prstGeom prst="rect">
            <a:avLst/>
          </a:prstGeom>
        </p:spPr>
      </p:pic>
      <p:pic>
        <p:nvPicPr>
          <p:cNvPr id="3" name="Grafik 2">
            <a:extLst>
              <a:ext uri="{FF2B5EF4-FFF2-40B4-BE49-F238E27FC236}">
                <a16:creationId xmlns:a16="http://schemas.microsoft.com/office/drawing/2014/main" id="{0EE1E5F2-85F4-C34C-BAF9-8E662AAD0395}"/>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288256" y="5914978"/>
            <a:ext cx="2373921" cy="197229"/>
          </a:xfrm>
          <a:prstGeom prst="rect">
            <a:avLst/>
          </a:prstGeom>
        </p:spPr>
      </p:pic>
    </p:spTree>
    <p:extLst>
      <p:ext uri="{BB962C8B-B14F-4D97-AF65-F5344CB8AC3E}">
        <p14:creationId xmlns:p14="http://schemas.microsoft.com/office/powerpoint/2010/main" val="264062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304" y="2159967"/>
            <a:ext cx="7957265" cy="1287035"/>
          </a:xfrm>
        </p:spPr>
        <p:txBody>
          <a:bodyPr anchor="t"/>
          <a:lstStyle>
            <a:lvl1pPr algn="ctr">
              <a:defRPr sz="4500" b="1" i="0" cap="none" baseline="0">
                <a:solidFill>
                  <a:srgbClr val="313736"/>
                </a:solidFill>
                <a:latin typeface="Calibri" panose="020F0502020204030204" pitchFamily="34" charset="0"/>
                <a:cs typeface="Calibri" panose="020F0502020204030204" pitchFamily="34" charset="0"/>
              </a:defRPr>
            </a:lvl1pPr>
          </a:lstStyle>
          <a:p>
            <a:r>
              <a:rPr lang="de-DE" dirty="0"/>
              <a:t>Titelmasterformat bearbeiten</a:t>
            </a:r>
            <a:endParaRPr lang="de-AT" dirty="0"/>
          </a:p>
        </p:txBody>
      </p:sp>
      <p:sp>
        <p:nvSpPr>
          <p:cNvPr id="3" name="Textplatzhalter 2"/>
          <p:cNvSpPr>
            <a:spLocks noGrp="1"/>
          </p:cNvSpPr>
          <p:nvPr>
            <p:ph type="body" idx="1" hasCustomPrompt="1"/>
          </p:nvPr>
        </p:nvSpPr>
        <p:spPr>
          <a:xfrm>
            <a:off x="720304" y="3206779"/>
            <a:ext cx="7957265" cy="1417538"/>
          </a:xfrm>
        </p:spPr>
        <p:txBody>
          <a:bodyPr anchor="t"/>
          <a:lstStyle>
            <a:lvl1pPr marL="0" indent="0" algn="ctr">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Textmasterformat bearbeiten</a:t>
            </a:r>
          </a:p>
        </p:txBody>
      </p:sp>
    </p:spTree>
    <p:extLst>
      <p:ext uri="{BB962C8B-B14F-4D97-AF65-F5344CB8AC3E}">
        <p14:creationId xmlns:p14="http://schemas.microsoft.com/office/powerpoint/2010/main" val="1499995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Titelplatzhalter 1">
            <a:extLst>
              <a:ext uri="{FF2B5EF4-FFF2-40B4-BE49-F238E27FC236}">
                <a16:creationId xmlns:a16="http://schemas.microsoft.com/office/drawing/2014/main" id="{0F7E2DB4-F1D2-A64E-8A70-2EE0CC97A19C}"/>
              </a:ext>
            </a:extLst>
          </p:cNvPr>
          <p:cNvSpPr>
            <a:spLocks noGrp="1"/>
          </p:cNvSpPr>
          <p:nvPr>
            <p:ph type="title"/>
          </p:nvPr>
        </p:nvSpPr>
        <p:spPr>
          <a:xfrm>
            <a:off x="468075" y="1048251"/>
            <a:ext cx="8425339" cy="598760"/>
          </a:xfrm>
          <a:prstGeom prst="rect">
            <a:avLst/>
          </a:prstGeom>
        </p:spPr>
        <p:txBody>
          <a:bodyPr vert="horz" lIns="91440" tIns="45720" rIns="91440" bIns="45720" rtlCol="0" anchor="ctr">
            <a:noAutofit/>
          </a:bodyPr>
          <a:lstStyle/>
          <a:p>
            <a:r>
              <a:rPr lang="de-DE" dirty="0"/>
              <a:t>Titel</a:t>
            </a:r>
            <a:endParaRPr lang="de-AT" dirty="0"/>
          </a:p>
        </p:txBody>
      </p:sp>
      <p:sp>
        <p:nvSpPr>
          <p:cNvPr id="4" name="Textplatzhalter 2">
            <a:extLst>
              <a:ext uri="{FF2B5EF4-FFF2-40B4-BE49-F238E27FC236}">
                <a16:creationId xmlns:a16="http://schemas.microsoft.com/office/drawing/2014/main" id="{F31837EF-6159-5C49-B9B4-9ADFA6E3AF48}"/>
              </a:ext>
            </a:extLst>
          </p:cNvPr>
          <p:cNvSpPr>
            <a:spLocks noGrp="1"/>
          </p:cNvSpPr>
          <p:nvPr>
            <p:ph idx="1" hasCustomPrompt="1"/>
          </p:nvPr>
        </p:nvSpPr>
        <p:spPr>
          <a:xfrm>
            <a:off x="468075" y="1819382"/>
            <a:ext cx="8425339" cy="3317696"/>
          </a:xfrm>
          <a:prstGeom prst="rect">
            <a:avLst/>
          </a:prstGeom>
        </p:spPr>
        <p:txBody>
          <a:bodyPr vert="horz" lIns="91440" tIns="45720" rIns="91440" bIns="4572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4289538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Titelplatzhalter 1">
            <a:extLst>
              <a:ext uri="{FF2B5EF4-FFF2-40B4-BE49-F238E27FC236}">
                <a16:creationId xmlns:a16="http://schemas.microsoft.com/office/drawing/2014/main" id="{0F7E2DB4-F1D2-A64E-8A70-2EE0CC97A19C}"/>
              </a:ext>
            </a:extLst>
          </p:cNvPr>
          <p:cNvSpPr>
            <a:spLocks noGrp="1"/>
          </p:cNvSpPr>
          <p:nvPr>
            <p:ph type="title"/>
          </p:nvPr>
        </p:nvSpPr>
        <p:spPr>
          <a:xfrm>
            <a:off x="3312592" y="121047"/>
            <a:ext cx="5616625" cy="598760"/>
          </a:xfrm>
          <a:prstGeom prst="rect">
            <a:avLst/>
          </a:prstGeom>
        </p:spPr>
        <p:txBody>
          <a:bodyPr vert="horz" lIns="91440" tIns="45720" rIns="91440" bIns="45720" rtlCol="0" anchor="ctr">
            <a:noAutofit/>
          </a:bodyPr>
          <a:lstStyle>
            <a:lvl1pPr algn="r">
              <a:defRPr>
                <a:solidFill>
                  <a:srgbClr val="313736"/>
                </a:solidFill>
              </a:defRPr>
            </a:lvl1pPr>
          </a:lstStyle>
          <a:p>
            <a:r>
              <a:rPr lang="de-DE" dirty="0"/>
              <a:t>Titel</a:t>
            </a:r>
            <a:endParaRPr lang="de-AT" dirty="0"/>
          </a:p>
        </p:txBody>
      </p:sp>
      <p:sp>
        <p:nvSpPr>
          <p:cNvPr id="4" name="Textplatzhalter 2">
            <a:extLst>
              <a:ext uri="{FF2B5EF4-FFF2-40B4-BE49-F238E27FC236}">
                <a16:creationId xmlns:a16="http://schemas.microsoft.com/office/drawing/2014/main" id="{F31837EF-6159-5C49-B9B4-9ADFA6E3AF48}"/>
              </a:ext>
            </a:extLst>
          </p:cNvPr>
          <p:cNvSpPr>
            <a:spLocks noGrp="1"/>
          </p:cNvSpPr>
          <p:nvPr>
            <p:ph idx="1" hasCustomPrompt="1"/>
          </p:nvPr>
        </p:nvSpPr>
        <p:spPr>
          <a:xfrm>
            <a:off x="468075" y="1819382"/>
            <a:ext cx="8425339" cy="3317696"/>
          </a:xfrm>
          <a:prstGeom prst="rect">
            <a:avLst/>
          </a:prstGeom>
        </p:spPr>
        <p:txBody>
          <a:bodyPr vert="horz" lIns="91440" tIns="45720" rIns="91440" bIns="4572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3036785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8.svg"/><Relationship Id="rId5" Type="http://schemas.openxmlformats.org/officeDocument/2006/relationships/slideLayout" Target="../slideLayouts/slideLayout11.xml"/><Relationship Id="rId10" Type="http://schemas.openxmlformats.org/officeDocument/2006/relationships/image" Target="../media/image7.png"/><Relationship Id="rId4" Type="http://schemas.openxmlformats.org/officeDocument/2006/relationships/slideLayout" Target="../slideLayouts/slideLayout10.xml"/><Relationship Id="rId9" Type="http://schemas.openxmlformats.org/officeDocument/2006/relationships/image" Target="../media/image6.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3">
            <a:extLst>
              <a:ext uri="{FF2B5EF4-FFF2-40B4-BE49-F238E27FC236}">
                <a16:creationId xmlns:a16="http://schemas.microsoft.com/office/drawing/2014/main" id="{0E01DE04-2B53-7B4C-9FA4-206A22049407}"/>
              </a:ext>
            </a:extLst>
          </p:cNvPr>
          <p:cNvSpPr>
            <a:spLocks noChangeArrowheads="1"/>
          </p:cNvSpPr>
          <p:nvPr userDrawn="1"/>
        </p:nvSpPr>
        <p:spPr bwMode="auto">
          <a:xfrm>
            <a:off x="-224" y="5727506"/>
            <a:ext cx="9361488" cy="759527"/>
          </a:xfrm>
          <a:prstGeom prst="rect">
            <a:avLst/>
          </a:prstGeom>
          <a:solidFill>
            <a:srgbClr val="51615F"/>
          </a:solidFill>
          <a:ln w="9525">
            <a:noFill/>
            <a:miter lim="800000"/>
            <a:headEnd/>
            <a:tailEnd/>
          </a:ln>
          <a:effectLst/>
        </p:spPr>
        <p:txBody>
          <a:bodyPr wrap="none" anchor="ctr"/>
          <a:lstStyle/>
          <a:p>
            <a:pPr>
              <a:defRPr/>
            </a:pPr>
            <a:endParaRPr lang="de-DE"/>
          </a:p>
        </p:txBody>
      </p:sp>
      <p:sp>
        <p:nvSpPr>
          <p:cNvPr id="7" name="Rectangle 3"/>
          <p:cNvSpPr>
            <a:spLocks noChangeArrowheads="1"/>
          </p:cNvSpPr>
          <p:nvPr userDrawn="1"/>
        </p:nvSpPr>
        <p:spPr bwMode="auto">
          <a:xfrm>
            <a:off x="0" y="0"/>
            <a:ext cx="9361488" cy="759527"/>
          </a:xfrm>
          <a:prstGeom prst="rect">
            <a:avLst/>
          </a:prstGeom>
          <a:solidFill>
            <a:srgbClr val="51615F"/>
          </a:solidFill>
          <a:ln w="9525">
            <a:noFill/>
            <a:miter lim="800000"/>
            <a:headEnd/>
            <a:tailEnd/>
          </a:ln>
          <a:effectLst/>
        </p:spPr>
        <p:txBody>
          <a:bodyPr wrap="none" anchor="ctr"/>
          <a:lstStyle/>
          <a:p>
            <a:pPr>
              <a:defRPr/>
            </a:pPr>
            <a:endParaRPr lang="de-DE"/>
          </a:p>
        </p:txBody>
      </p:sp>
      <p:sp>
        <p:nvSpPr>
          <p:cNvPr id="2" name="Titelplatzhalter 1"/>
          <p:cNvSpPr>
            <a:spLocks noGrp="1"/>
          </p:cNvSpPr>
          <p:nvPr>
            <p:ph type="title"/>
          </p:nvPr>
        </p:nvSpPr>
        <p:spPr>
          <a:xfrm>
            <a:off x="468075" y="1048251"/>
            <a:ext cx="8425339" cy="598760"/>
          </a:xfrm>
          <a:prstGeom prst="rect">
            <a:avLst/>
          </a:prstGeom>
        </p:spPr>
        <p:txBody>
          <a:bodyPr vert="horz" lIns="91440" tIns="45720" rIns="91440" bIns="45720" rtlCol="0" anchor="ctr">
            <a:noAutofit/>
          </a:bodyPr>
          <a:lstStyle/>
          <a:p>
            <a:r>
              <a:rPr lang="de-DE" dirty="0"/>
              <a:t>Titel</a:t>
            </a:r>
            <a:endParaRPr lang="de-AT" dirty="0"/>
          </a:p>
        </p:txBody>
      </p:sp>
      <p:sp>
        <p:nvSpPr>
          <p:cNvPr id="3" name="Textplatzhalter 2"/>
          <p:cNvSpPr>
            <a:spLocks noGrp="1"/>
          </p:cNvSpPr>
          <p:nvPr>
            <p:ph type="body" idx="1"/>
          </p:nvPr>
        </p:nvSpPr>
        <p:spPr>
          <a:xfrm>
            <a:off x="468075" y="1819382"/>
            <a:ext cx="8425339" cy="3317696"/>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pic>
        <p:nvPicPr>
          <p:cNvPr id="1029" name="Picture 5"/>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p:blipFill>
        <p:spPr bwMode="auto">
          <a:xfrm>
            <a:off x="217583" y="144000"/>
            <a:ext cx="2382228" cy="50399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13"/>
          <p:cNvCxnSpPr/>
          <p:nvPr userDrawn="1"/>
        </p:nvCxnSpPr>
        <p:spPr>
          <a:xfrm>
            <a:off x="-224" y="5727506"/>
            <a:ext cx="9361488" cy="0"/>
          </a:xfrm>
          <a:prstGeom prst="line">
            <a:avLst/>
          </a:prstGeom>
          <a:ln w="9525">
            <a:solidFill>
              <a:srgbClr val="505A59"/>
            </a:solidFill>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5212863C-6F6D-C246-89CE-D95FD2ED2C85}"/>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217583" y="6011339"/>
            <a:ext cx="2049215" cy="170252"/>
          </a:xfrm>
          <a:prstGeom prst="rect">
            <a:avLst/>
          </a:prstGeom>
        </p:spPr>
      </p:pic>
    </p:spTree>
    <p:extLst>
      <p:ext uri="{BB962C8B-B14F-4D97-AF65-F5344CB8AC3E}">
        <p14:creationId xmlns:p14="http://schemas.microsoft.com/office/powerpoint/2010/main" val="2753858682"/>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61" r:id="rId3"/>
    <p:sldLayoutId id="2147483654" r:id="rId4"/>
    <p:sldLayoutId id="2147483655" r:id="rId5"/>
    <p:sldLayoutId id="2147483660" r:id="rId6"/>
  </p:sldLayoutIdLst>
  <p:hf sldNum="0" hdr="0" ftr="0" dt="0"/>
  <p:txStyles>
    <p:titleStyle>
      <a:lvl1pPr algn="ctr" defTabSz="914400" rtl="0" eaLnBrk="1" latinLnBrk="0" hangingPunct="1">
        <a:spcBef>
          <a:spcPct val="0"/>
        </a:spcBef>
        <a:buNone/>
        <a:defRPr sz="4000" b="1" i="0" kern="1200" baseline="0">
          <a:solidFill>
            <a:schemeClr val="tx1"/>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1" userDrawn="1">
          <p15:clr>
            <a:srgbClr val="F26B43"/>
          </p15:clr>
        </p15:guide>
        <p15:guide id="2" pos="29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3">
            <a:extLst>
              <a:ext uri="{FF2B5EF4-FFF2-40B4-BE49-F238E27FC236}">
                <a16:creationId xmlns:a16="http://schemas.microsoft.com/office/drawing/2014/main" id="{0E01DE04-2B53-7B4C-9FA4-206A22049407}"/>
              </a:ext>
            </a:extLst>
          </p:cNvPr>
          <p:cNvSpPr>
            <a:spLocks noChangeArrowheads="1"/>
          </p:cNvSpPr>
          <p:nvPr userDrawn="1"/>
        </p:nvSpPr>
        <p:spPr bwMode="auto">
          <a:xfrm>
            <a:off x="-224" y="5727506"/>
            <a:ext cx="9361488" cy="759527"/>
          </a:xfrm>
          <a:prstGeom prst="rect">
            <a:avLst/>
          </a:prstGeom>
          <a:solidFill>
            <a:srgbClr val="7BC85F"/>
          </a:solidFill>
          <a:ln w="9525">
            <a:noFill/>
            <a:miter lim="800000"/>
            <a:headEnd/>
            <a:tailEnd/>
          </a:ln>
          <a:effectLst/>
        </p:spPr>
        <p:txBody>
          <a:bodyPr wrap="none" anchor="ctr"/>
          <a:lstStyle/>
          <a:p>
            <a:pPr lvl="0"/>
            <a:endParaRPr lang="de-DE" dirty="0">
              <a:solidFill>
                <a:srgbClr val="313736"/>
              </a:solidFill>
            </a:endParaRPr>
          </a:p>
        </p:txBody>
      </p:sp>
      <p:sp>
        <p:nvSpPr>
          <p:cNvPr id="7" name="Rectangle 3"/>
          <p:cNvSpPr>
            <a:spLocks noChangeArrowheads="1"/>
          </p:cNvSpPr>
          <p:nvPr userDrawn="1"/>
        </p:nvSpPr>
        <p:spPr bwMode="auto">
          <a:xfrm>
            <a:off x="0" y="0"/>
            <a:ext cx="9361488" cy="759527"/>
          </a:xfrm>
          <a:prstGeom prst="rect">
            <a:avLst/>
          </a:prstGeom>
          <a:solidFill>
            <a:srgbClr val="7BC85F"/>
          </a:solidFill>
          <a:ln w="9525">
            <a:noFill/>
            <a:miter lim="800000"/>
            <a:headEnd/>
            <a:tailEnd/>
          </a:ln>
          <a:effectLst/>
        </p:spPr>
        <p:txBody>
          <a:bodyPr wrap="none" anchor="ctr"/>
          <a:lstStyle/>
          <a:p>
            <a:pPr>
              <a:defRPr/>
            </a:pPr>
            <a:endParaRPr lang="de-DE"/>
          </a:p>
        </p:txBody>
      </p:sp>
      <p:sp>
        <p:nvSpPr>
          <p:cNvPr id="2" name="Titelplatzhalter 1"/>
          <p:cNvSpPr>
            <a:spLocks noGrp="1"/>
          </p:cNvSpPr>
          <p:nvPr>
            <p:ph type="title"/>
          </p:nvPr>
        </p:nvSpPr>
        <p:spPr>
          <a:xfrm>
            <a:off x="468075" y="1048251"/>
            <a:ext cx="8425339" cy="598760"/>
          </a:xfrm>
          <a:prstGeom prst="rect">
            <a:avLst/>
          </a:prstGeom>
        </p:spPr>
        <p:txBody>
          <a:bodyPr vert="horz" lIns="91440" tIns="45720" rIns="91440" bIns="45720" rtlCol="0" anchor="ctr">
            <a:noAutofit/>
          </a:bodyPr>
          <a:lstStyle/>
          <a:p>
            <a:r>
              <a:rPr lang="de-DE" dirty="0"/>
              <a:t>Titel</a:t>
            </a:r>
            <a:endParaRPr lang="de-AT" dirty="0"/>
          </a:p>
        </p:txBody>
      </p:sp>
      <p:sp>
        <p:nvSpPr>
          <p:cNvPr id="3" name="Textplatzhalter 2"/>
          <p:cNvSpPr>
            <a:spLocks noGrp="1"/>
          </p:cNvSpPr>
          <p:nvPr>
            <p:ph type="body" idx="1"/>
          </p:nvPr>
        </p:nvSpPr>
        <p:spPr>
          <a:xfrm>
            <a:off x="468075" y="1819382"/>
            <a:ext cx="8425339" cy="3317696"/>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cxnSp>
        <p:nvCxnSpPr>
          <p:cNvPr id="14" name="Gerade Verbindung 13"/>
          <p:cNvCxnSpPr/>
          <p:nvPr userDrawn="1"/>
        </p:nvCxnSpPr>
        <p:spPr>
          <a:xfrm>
            <a:off x="-224" y="5727506"/>
            <a:ext cx="9361488" cy="0"/>
          </a:xfrm>
          <a:prstGeom prst="line">
            <a:avLst/>
          </a:prstGeom>
          <a:ln w="9525">
            <a:noFill/>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5212863C-6F6D-C246-89CE-D95FD2ED2C85}"/>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17583" y="6011827"/>
            <a:ext cx="2049215" cy="169276"/>
          </a:xfrm>
          <a:prstGeom prst="rect">
            <a:avLst/>
          </a:prstGeom>
        </p:spPr>
      </p:pic>
      <p:pic>
        <p:nvPicPr>
          <p:cNvPr id="6" name="Grafik 5">
            <a:extLst>
              <a:ext uri="{FF2B5EF4-FFF2-40B4-BE49-F238E27FC236}">
                <a16:creationId xmlns:a16="http://schemas.microsoft.com/office/drawing/2014/main" id="{85E54679-52D5-4470-87B4-6AF89ED3A5B8}"/>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5709" y="36524"/>
            <a:ext cx="2730491" cy="623716"/>
          </a:xfrm>
          <a:prstGeom prst="rect">
            <a:avLst/>
          </a:prstGeom>
        </p:spPr>
      </p:pic>
    </p:spTree>
    <p:extLst>
      <p:ext uri="{BB962C8B-B14F-4D97-AF65-F5344CB8AC3E}">
        <p14:creationId xmlns:p14="http://schemas.microsoft.com/office/powerpoint/2010/main" val="181253329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sldNum="0" hdr="0" ftr="0" dt="0"/>
  <p:txStyles>
    <p:titleStyle>
      <a:lvl1pPr algn="ctr" defTabSz="914400" rtl="0" eaLnBrk="1" latinLnBrk="0" hangingPunct="1">
        <a:spcBef>
          <a:spcPct val="0"/>
        </a:spcBef>
        <a:buNone/>
        <a:defRPr sz="4000" b="1" i="0" kern="1200" baseline="0">
          <a:solidFill>
            <a:schemeClr val="tx1"/>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1">
          <p15:clr>
            <a:srgbClr val="F26B43"/>
          </p15:clr>
        </p15:guide>
        <p15:guide id="2" pos="29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mailto:office@baubook.info"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71EC25E-3775-B1F4-1521-AA88811FCD89}"/>
              </a:ext>
            </a:extLst>
          </p:cNvPr>
          <p:cNvSpPr txBox="1">
            <a:spLocks/>
          </p:cNvSpPr>
          <p:nvPr/>
        </p:nvSpPr>
        <p:spPr>
          <a:xfrm>
            <a:off x="539378" y="2015951"/>
            <a:ext cx="8281144" cy="216024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500" b="1" i="0" kern="1200" cap="none" baseline="0">
                <a:solidFill>
                  <a:srgbClr val="313736"/>
                </a:solidFill>
                <a:latin typeface="Calibri" panose="020F0502020204030204" pitchFamily="34" charset="0"/>
                <a:ea typeface="+mj-ea"/>
                <a:cs typeface="Calibri" panose="020F0502020204030204" pitchFamily="34" charset="0"/>
              </a:defRPr>
            </a:lvl1pPr>
          </a:lstStyle>
          <a:p>
            <a:r>
              <a:rPr lang="de-AT" sz="4800" dirty="0">
                <a:solidFill>
                  <a:schemeClr val="tx1"/>
                </a:solidFill>
              </a:rPr>
              <a:t>Qualitätsgeprüfte Daten für die Energieausweisberechnung</a:t>
            </a:r>
            <a:endParaRPr lang="de-AT" sz="3600" dirty="0">
              <a:solidFill>
                <a:schemeClr val="tx1"/>
              </a:solidFill>
            </a:endParaRPr>
          </a:p>
        </p:txBody>
      </p:sp>
      <p:pic>
        <p:nvPicPr>
          <p:cNvPr id="10" name="Grafik 9">
            <a:extLst>
              <a:ext uri="{FF2B5EF4-FFF2-40B4-BE49-F238E27FC236}">
                <a16:creationId xmlns:a16="http://schemas.microsoft.com/office/drawing/2014/main" id="{93E848EB-34AA-6161-2D29-1B111601B3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79265" y="3816151"/>
            <a:ext cx="1204545" cy="1253711"/>
          </a:xfrm>
          <a:prstGeom prst="rect">
            <a:avLst/>
          </a:prstGeom>
        </p:spPr>
      </p:pic>
    </p:spTree>
    <p:extLst>
      <p:ext uri="{BB962C8B-B14F-4D97-AF65-F5344CB8AC3E}">
        <p14:creationId xmlns:p14="http://schemas.microsoft.com/office/powerpoint/2010/main" val="817783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B6E4AE3B-ABEE-1FB2-E060-F62E74497A5A}"/>
              </a:ext>
            </a:extLst>
          </p:cNvPr>
          <p:cNvPicPr>
            <a:picLocks noGrp="1" noRot="1" noChangeAspect="1" noMove="1" noResize="1" noEditPoints="1" noAdjustHandles="1" noChangeArrowheads="1" noChangeShapeType="1" noCrop="1"/>
          </p:cNvPicPr>
          <p:nvPr/>
        </p:nvPicPr>
        <p:blipFill>
          <a:blip r:embed="rId2"/>
          <a:stretch>
            <a:fillRect/>
          </a:stretch>
        </p:blipFill>
        <p:spPr>
          <a:xfrm>
            <a:off x="2337082" y="1064383"/>
            <a:ext cx="4687325" cy="4351409"/>
          </a:xfrm>
          <a:prstGeom prst="rect">
            <a:avLst/>
          </a:prstGeom>
        </p:spPr>
      </p:pic>
      <p:grpSp>
        <p:nvGrpSpPr>
          <p:cNvPr id="4" name="Gruppieren 3">
            <a:extLst>
              <a:ext uri="{FF2B5EF4-FFF2-40B4-BE49-F238E27FC236}">
                <a16:creationId xmlns:a16="http://schemas.microsoft.com/office/drawing/2014/main" id="{B15AC232-0481-B6E2-968A-953938003484}"/>
              </a:ext>
            </a:extLst>
          </p:cNvPr>
          <p:cNvGrpSpPr/>
          <p:nvPr/>
        </p:nvGrpSpPr>
        <p:grpSpPr>
          <a:xfrm>
            <a:off x="92900" y="3384103"/>
            <a:ext cx="3939771" cy="1982777"/>
            <a:chOff x="92900" y="3384103"/>
            <a:chExt cx="3939771" cy="1982777"/>
          </a:xfrm>
        </p:grpSpPr>
        <p:sp>
          <p:nvSpPr>
            <p:cNvPr id="23" name="Rechteck 22">
              <a:extLst>
                <a:ext uri="{FF2B5EF4-FFF2-40B4-BE49-F238E27FC236}">
                  <a16:creationId xmlns:a16="http://schemas.microsoft.com/office/drawing/2014/main" id="{99C56D46-F494-70DC-69F5-24D4271A6F92}"/>
                </a:ext>
              </a:extLst>
            </p:cNvPr>
            <p:cNvSpPr/>
            <p:nvPr/>
          </p:nvSpPr>
          <p:spPr bwMode="auto">
            <a:xfrm>
              <a:off x="2337080" y="3384103"/>
              <a:ext cx="1695591" cy="288031"/>
            </a:xfrm>
            <a:prstGeom prst="rect">
              <a:avLst/>
            </a:prstGeom>
            <a:noFill/>
            <a:ln>
              <a:solidFill>
                <a:srgbClr val="505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AT"/>
            </a:p>
          </p:txBody>
        </p:sp>
        <p:cxnSp>
          <p:nvCxnSpPr>
            <p:cNvPr id="24" name="Gerader Verbinder 23">
              <a:extLst>
                <a:ext uri="{FF2B5EF4-FFF2-40B4-BE49-F238E27FC236}">
                  <a16:creationId xmlns:a16="http://schemas.microsoft.com/office/drawing/2014/main" id="{A21A5B12-4262-352E-960A-4789389E9055}"/>
                </a:ext>
              </a:extLst>
            </p:cNvPr>
            <p:cNvCxnSpPr>
              <a:cxnSpLocks/>
            </p:cNvCxnSpPr>
            <p:nvPr/>
          </p:nvCxnSpPr>
          <p:spPr bwMode="auto">
            <a:xfrm flipV="1">
              <a:off x="1440384" y="3650302"/>
              <a:ext cx="906668" cy="957937"/>
            </a:xfrm>
            <a:prstGeom prst="line">
              <a:avLst/>
            </a:prstGeom>
            <a:ln w="38100">
              <a:solidFill>
                <a:srgbClr val="505A59"/>
              </a:solidFill>
              <a:headEnd type="triangle"/>
            </a:ln>
          </p:spPr>
          <p:style>
            <a:lnRef idx="1">
              <a:schemeClr val="accent1"/>
            </a:lnRef>
            <a:fillRef idx="0">
              <a:schemeClr val="accent1"/>
            </a:fillRef>
            <a:effectRef idx="0">
              <a:schemeClr val="accent1"/>
            </a:effectRef>
            <a:fontRef idx="minor">
              <a:schemeClr val="tx1"/>
            </a:fontRef>
          </p:style>
        </p:cxnSp>
        <p:sp>
          <p:nvSpPr>
            <p:cNvPr id="36" name="Rechteck 35">
              <a:extLst>
                <a:ext uri="{FF2B5EF4-FFF2-40B4-BE49-F238E27FC236}">
                  <a16:creationId xmlns:a16="http://schemas.microsoft.com/office/drawing/2014/main" id="{7ED160FA-2287-AB52-B0B0-CD7E5F5382FA}"/>
                </a:ext>
              </a:extLst>
            </p:cNvPr>
            <p:cNvSpPr/>
            <p:nvPr/>
          </p:nvSpPr>
          <p:spPr>
            <a:xfrm>
              <a:off x="92900" y="4381995"/>
              <a:ext cx="2106417" cy="984885"/>
            </a:xfrm>
            <a:prstGeom prst="rect">
              <a:avLst/>
            </a:prstGeom>
          </p:spPr>
          <p:txBody>
            <a:bodyPr wrap="square">
              <a:spAutoFit/>
            </a:bodyPr>
            <a:lstStyle/>
            <a:p>
              <a:r>
                <a:rPr lang="de-DE" sz="1600" b="1" dirty="0">
                  <a:solidFill>
                    <a:srgbClr val="505A59"/>
                  </a:solidFill>
                </a:rPr>
                <a:t>Werkzeuge</a:t>
              </a:r>
            </a:p>
            <a:p>
              <a:r>
                <a:rPr lang="de-DE" sz="1400" dirty="0"/>
                <a:t>- Berechnungen</a:t>
              </a:r>
            </a:p>
            <a:p>
              <a:r>
                <a:rPr lang="de-DE" sz="1400" dirty="0"/>
                <a:t>- Abwicklung</a:t>
              </a:r>
              <a:br>
                <a:rPr lang="de-DE" dirty="0"/>
              </a:br>
              <a:endParaRPr lang="de-DE" sz="1400" dirty="0"/>
            </a:p>
          </p:txBody>
        </p:sp>
      </p:grpSp>
    </p:spTree>
    <p:extLst>
      <p:ext uri="{BB962C8B-B14F-4D97-AF65-F5344CB8AC3E}">
        <p14:creationId xmlns:p14="http://schemas.microsoft.com/office/powerpoint/2010/main" val="1914146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A2E236-AB9F-D9AC-7657-507ED82C9210}"/>
              </a:ext>
            </a:extLst>
          </p:cNvPr>
          <p:cNvSpPr>
            <a:spLocks noGrp="1"/>
          </p:cNvSpPr>
          <p:nvPr>
            <p:ph type="title"/>
          </p:nvPr>
        </p:nvSpPr>
        <p:spPr>
          <a:xfrm>
            <a:off x="468073" y="904892"/>
            <a:ext cx="8425339" cy="598760"/>
          </a:xfrm>
        </p:spPr>
        <p:txBody>
          <a:bodyPr/>
          <a:lstStyle/>
          <a:p>
            <a:r>
              <a:rPr lang="de-AT" sz="3600" dirty="0">
                <a:solidFill>
                  <a:srgbClr val="505A59"/>
                </a:solidFill>
              </a:rPr>
              <a:t>Werkzeuge</a:t>
            </a:r>
          </a:p>
        </p:txBody>
      </p:sp>
      <p:sp>
        <p:nvSpPr>
          <p:cNvPr id="3" name="Inhaltsplatzhalter 2">
            <a:extLst>
              <a:ext uri="{FF2B5EF4-FFF2-40B4-BE49-F238E27FC236}">
                <a16:creationId xmlns:a16="http://schemas.microsoft.com/office/drawing/2014/main" id="{E4DFE678-5B68-F0A7-5F28-CA9153F20770}"/>
              </a:ext>
            </a:extLst>
          </p:cNvPr>
          <p:cNvSpPr>
            <a:spLocks noGrp="1"/>
          </p:cNvSpPr>
          <p:nvPr>
            <p:ph idx="1"/>
          </p:nvPr>
        </p:nvSpPr>
        <p:spPr>
          <a:xfrm>
            <a:off x="468073" y="1583903"/>
            <a:ext cx="8425339" cy="3389704"/>
          </a:xfrm>
        </p:spPr>
        <p:txBody>
          <a:bodyPr/>
          <a:lstStyle/>
          <a:p>
            <a:pPr marL="0" indent="0">
              <a:buNone/>
            </a:pPr>
            <a:r>
              <a:rPr lang="de-AT" sz="1800" b="1" dirty="0">
                <a:solidFill>
                  <a:srgbClr val="505A59"/>
                </a:solidFill>
                <a:latin typeface="+mn-lt"/>
                <a:cs typeface="+mn-cs"/>
              </a:rPr>
              <a:t>eco2soft - Ökobilanz für Gebäude</a:t>
            </a:r>
          </a:p>
          <a:p>
            <a:pPr lvl="1">
              <a:buFont typeface="Arial" panose="020B0604020202020204" pitchFamily="34" charset="0"/>
              <a:buChar char="•"/>
            </a:pPr>
            <a:r>
              <a:rPr lang="de-DE" sz="1800" dirty="0"/>
              <a:t> Berechnung von Ökobilanzen in allen für den </a:t>
            </a:r>
            <a:r>
              <a:rPr lang="de-DE" sz="1800" dirty="0" err="1"/>
              <a:t>Ökoindex</a:t>
            </a:r>
            <a:r>
              <a:rPr lang="de-DE" sz="1800" dirty="0"/>
              <a:t> erforderlichen Bilanzgrenzen</a:t>
            </a:r>
          </a:p>
          <a:p>
            <a:pPr marL="0" lvl="1" indent="0">
              <a:buNone/>
            </a:pPr>
            <a:r>
              <a:rPr lang="de-AT" sz="1800" b="1" dirty="0">
                <a:solidFill>
                  <a:srgbClr val="505A59"/>
                </a:solidFill>
                <a:latin typeface="+mn-lt"/>
                <a:cs typeface="+mn-cs"/>
              </a:rPr>
              <a:t>Rechner für Bauteile</a:t>
            </a:r>
          </a:p>
          <a:p>
            <a:pPr lvl="1">
              <a:buFont typeface="Arial" panose="020B0604020202020204" pitchFamily="34" charset="0"/>
              <a:buChar char="•"/>
            </a:pPr>
            <a:r>
              <a:rPr lang="de-AT" sz="1800" dirty="0"/>
              <a:t>Berechnung des U-Wertes, Berechnung der OI3-Kennzahlen</a:t>
            </a:r>
          </a:p>
          <a:p>
            <a:pPr marL="0" lvl="1" indent="0">
              <a:buNone/>
            </a:pPr>
            <a:r>
              <a:rPr lang="de-AT" sz="1800" b="1" dirty="0">
                <a:solidFill>
                  <a:srgbClr val="505A59"/>
                </a:solidFill>
                <a:latin typeface="+mn-lt"/>
                <a:cs typeface="+mn-cs"/>
              </a:rPr>
              <a:t>Online Produktmanager</a:t>
            </a:r>
          </a:p>
          <a:p>
            <a:pPr lvl="1">
              <a:buFont typeface="Arial" panose="020B0604020202020204" pitchFamily="34" charset="0"/>
              <a:buChar char="•"/>
            </a:pPr>
            <a:r>
              <a:rPr lang="de-DE" sz="1800" dirty="0"/>
              <a:t>Abwicklungstool zur Vereinfachung des Produktmanagements</a:t>
            </a:r>
          </a:p>
          <a:p>
            <a:pPr marL="0" lvl="1" indent="0">
              <a:buNone/>
            </a:pPr>
            <a:r>
              <a:rPr lang="de-AT" sz="1800" b="1" dirty="0">
                <a:solidFill>
                  <a:srgbClr val="505A59"/>
                </a:solidFill>
                <a:latin typeface="+mn-lt"/>
                <a:cs typeface="+mn-cs"/>
              </a:rPr>
              <a:t>AWR Amortisations- und Wirtschaftlichkeitsrechner</a:t>
            </a:r>
          </a:p>
          <a:p>
            <a:pPr lvl="1">
              <a:buFont typeface="Arial" panose="020B0604020202020204" pitchFamily="34" charset="0"/>
              <a:buChar char="•"/>
            </a:pPr>
            <a:r>
              <a:rPr lang="de-DE" sz="1800" dirty="0"/>
              <a:t>Berechnung der ökologischen Amortisation von Dämmmaßnahmen</a:t>
            </a:r>
            <a:endParaRPr lang="de-AT" sz="1800" dirty="0"/>
          </a:p>
          <a:p>
            <a:endParaRPr lang="de-AT" sz="1800" b="0" i="0" dirty="0">
              <a:solidFill>
                <a:srgbClr val="000000"/>
              </a:solidFill>
              <a:effectLst/>
              <a:latin typeface="Gibson"/>
            </a:endParaRPr>
          </a:p>
          <a:p>
            <a:pPr algn="l"/>
            <a:endParaRPr lang="de-AT" sz="1800" b="0" i="0" dirty="0">
              <a:solidFill>
                <a:srgbClr val="000000"/>
              </a:solidFill>
              <a:effectLst/>
              <a:latin typeface="Gibson"/>
            </a:endParaRPr>
          </a:p>
          <a:p>
            <a:endParaRPr lang="de-AT" sz="1800" dirty="0"/>
          </a:p>
        </p:txBody>
      </p:sp>
    </p:spTree>
    <p:extLst>
      <p:ext uri="{BB962C8B-B14F-4D97-AF65-F5344CB8AC3E}">
        <p14:creationId xmlns:p14="http://schemas.microsoft.com/office/powerpoint/2010/main" val="3575055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B6E4AE3B-ABEE-1FB2-E060-F62E74497A5A}"/>
              </a:ext>
            </a:extLst>
          </p:cNvPr>
          <p:cNvPicPr>
            <a:picLocks noGrp="1" noRot="1" noChangeAspect="1" noMove="1" noResize="1" noEditPoints="1" noAdjustHandles="1" noChangeArrowheads="1" noChangeShapeType="1" noCrop="1"/>
          </p:cNvPicPr>
          <p:nvPr/>
        </p:nvPicPr>
        <p:blipFill>
          <a:blip r:embed="rId2"/>
          <a:stretch>
            <a:fillRect/>
          </a:stretch>
        </p:blipFill>
        <p:spPr>
          <a:xfrm>
            <a:off x="2337082" y="1064383"/>
            <a:ext cx="4687325" cy="4351409"/>
          </a:xfrm>
          <a:prstGeom prst="rect">
            <a:avLst/>
          </a:prstGeom>
        </p:spPr>
      </p:pic>
      <p:grpSp>
        <p:nvGrpSpPr>
          <p:cNvPr id="3" name="Gruppieren 2">
            <a:extLst>
              <a:ext uri="{FF2B5EF4-FFF2-40B4-BE49-F238E27FC236}">
                <a16:creationId xmlns:a16="http://schemas.microsoft.com/office/drawing/2014/main" id="{0290EE41-3E1D-DDFF-DC53-9D1455404FC0}"/>
              </a:ext>
            </a:extLst>
          </p:cNvPr>
          <p:cNvGrpSpPr/>
          <p:nvPr/>
        </p:nvGrpSpPr>
        <p:grpSpPr>
          <a:xfrm>
            <a:off x="94875" y="2415130"/>
            <a:ext cx="3937796" cy="1631216"/>
            <a:chOff x="94875" y="2415130"/>
            <a:chExt cx="3937796" cy="1631216"/>
          </a:xfrm>
        </p:grpSpPr>
        <p:sp>
          <p:nvSpPr>
            <p:cNvPr id="13" name="Rechteck 12">
              <a:extLst>
                <a:ext uri="{FF2B5EF4-FFF2-40B4-BE49-F238E27FC236}">
                  <a16:creationId xmlns:a16="http://schemas.microsoft.com/office/drawing/2014/main" id="{3E166F2A-A88A-4611-B67C-80F79F3E4EA7}"/>
                </a:ext>
              </a:extLst>
            </p:cNvPr>
            <p:cNvSpPr/>
            <p:nvPr/>
          </p:nvSpPr>
          <p:spPr bwMode="auto">
            <a:xfrm>
              <a:off x="2337080" y="2432006"/>
              <a:ext cx="1695591" cy="288031"/>
            </a:xfrm>
            <a:prstGeom prst="rect">
              <a:avLst/>
            </a:prstGeom>
            <a:noFill/>
            <a:ln>
              <a:solidFill>
                <a:srgbClr val="505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AT"/>
            </a:p>
          </p:txBody>
        </p:sp>
        <p:cxnSp>
          <p:nvCxnSpPr>
            <p:cNvPr id="21" name="Gerader Verbinder 20">
              <a:extLst>
                <a:ext uri="{FF2B5EF4-FFF2-40B4-BE49-F238E27FC236}">
                  <a16:creationId xmlns:a16="http://schemas.microsoft.com/office/drawing/2014/main" id="{E3B186FA-BF66-91EB-A3A7-3D7CD9A6EE30}"/>
                </a:ext>
              </a:extLst>
            </p:cNvPr>
            <p:cNvCxnSpPr>
              <a:cxnSpLocks/>
            </p:cNvCxnSpPr>
            <p:nvPr/>
          </p:nvCxnSpPr>
          <p:spPr bwMode="auto">
            <a:xfrm flipV="1">
              <a:off x="1794788" y="2576020"/>
              <a:ext cx="546807" cy="1"/>
            </a:xfrm>
            <a:prstGeom prst="line">
              <a:avLst/>
            </a:prstGeom>
            <a:ln w="38100">
              <a:solidFill>
                <a:srgbClr val="505A59"/>
              </a:solidFill>
              <a:headEnd type="triangle"/>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69929F38-2B51-972D-6E88-C477B8558076}"/>
                </a:ext>
              </a:extLst>
            </p:cNvPr>
            <p:cNvSpPr/>
            <p:nvPr/>
          </p:nvSpPr>
          <p:spPr>
            <a:xfrm>
              <a:off x="94875" y="2415130"/>
              <a:ext cx="2252177" cy="1631216"/>
            </a:xfrm>
            <a:prstGeom prst="rect">
              <a:avLst/>
            </a:prstGeom>
          </p:spPr>
          <p:txBody>
            <a:bodyPr wrap="square">
              <a:spAutoFit/>
            </a:bodyPr>
            <a:lstStyle/>
            <a:p>
              <a:r>
                <a:rPr lang="de-DE" sz="1600" b="1" dirty="0">
                  <a:solidFill>
                    <a:srgbClr val="505A59"/>
                  </a:solidFill>
                </a:rPr>
                <a:t>Datenbank</a:t>
              </a:r>
              <a:br>
                <a:rPr lang="de-DE" dirty="0"/>
              </a:br>
              <a:r>
                <a:rPr lang="de-DE" sz="1400" dirty="0"/>
                <a:t>- Produkte</a:t>
              </a:r>
            </a:p>
            <a:p>
              <a:r>
                <a:rPr lang="de-DE" sz="1400" dirty="0"/>
                <a:t>- Generische Baustoffdaten</a:t>
              </a:r>
            </a:p>
            <a:p>
              <a:r>
                <a:rPr lang="de-DE" sz="1400" dirty="0"/>
                <a:t>- Schnittstelle zu Berechnungsprogrammen von Energie- und Ökokennzahlen</a:t>
              </a:r>
            </a:p>
          </p:txBody>
        </p:sp>
      </p:grpSp>
    </p:spTree>
    <p:extLst>
      <p:ext uri="{BB962C8B-B14F-4D97-AF65-F5344CB8AC3E}">
        <p14:creationId xmlns:p14="http://schemas.microsoft.com/office/powerpoint/2010/main" val="3077451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3DF1C-5250-4F2E-839F-5DE0795815AB}"/>
              </a:ext>
            </a:extLst>
          </p:cNvPr>
          <p:cNvSpPr>
            <a:spLocks noGrp="1"/>
          </p:cNvSpPr>
          <p:nvPr>
            <p:ph type="title"/>
          </p:nvPr>
        </p:nvSpPr>
        <p:spPr>
          <a:xfrm>
            <a:off x="3312592" y="121047"/>
            <a:ext cx="5616625" cy="598760"/>
          </a:xfrm>
        </p:spPr>
        <p:txBody>
          <a:bodyPr vert="horz" lIns="91440" tIns="45720" rIns="91440" bIns="45720" rtlCol="0" anchor="ctr">
            <a:normAutofit/>
          </a:bodyPr>
          <a:lstStyle/>
          <a:p>
            <a:pPr>
              <a:lnSpc>
                <a:spcPct val="90000"/>
              </a:lnSpc>
            </a:pPr>
            <a:r>
              <a:rPr lang="de-AT" sz="3500" dirty="0"/>
              <a:t>Datenbank  </a:t>
            </a:r>
          </a:p>
        </p:txBody>
      </p:sp>
      <p:sp>
        <p:nvSpPr>
          <p:cNvPr id="10" name="Inhaltsplatzhalter 2">
            <a:extLst>
              <a:ext uri="{FF2B5EF4-FFF2-40B4-BE49-F238E27FC236}">
                <a16:creationId xmlns:a16="http://schemas.microsoft.com/office/drawing/2014/main" id="{D5073C68-C949-88F5-D939-3E419E4C6967}"/>
              </a:ext>
            </a:extLst>
          </p:cNvPr>
          <p:cNvSpPr>
            <a:spLocks noGrp="1"/>
          </p:cNvSpPr>
          <p:nvPr>
            <p:ph idx="1"/>
          </p:nvPr>
        </p:nvSpPr>
        <p:spPr>
          <a:xfrm>
            <a:off x="468074" y="1727919"/>
            <a:ext cx="8425339" cy="3317696"/>
          </a:xfrm>
        </p:spPr>
        <p:txBody>
          <a:bodyPr>
            <a:noAutofit/>
          </a:bodyPr>
          <a:lstStyle/>
          <a:p>
            <a:pPr>
              <a:lnSpc>
                <a:spcPct val="90000"/>
              </a:lnSpc>
              <a:spcAft>
                <a:spcPts val="600"/>
              </a:spcAft>
            </a:pPr>
            <a:r>
              <a:rPr lang="de-AT" sz="1800" dirty="0"/>
              <a:t>Hersteller deklariert Produkte mit Hilfe des Online-Assistenten selbstständig </a:t>
            </a:r>
          </a:p>
          <a:p>
            <a:pPr>
              <a:lnSpc>
                <a:spcPct val="90000"/>
              </a:lnSpc>
              <a:spcAft>
                <a:spcPts val="600"/>
              </a:spcAft>
            </a:pPr>
            <a:r>
              <a:rPr lang="de-AT" sz="1800" dirty="0"/>
              <a:t>Definierte Vorgaben für den Nachweis von Kriterien und Kennwerten</a:t>
            </a:r>
          </a:p>
          <a:p>
            <a:pPr lvl="1">
              <a:lnSpc>
                <a:spcPct val="90000"/>
              </a:lnSpc>
              <a:spcAft>
                <a:spcPts val="600"/>
              </a:spcAft>
            </a:pPr>
            <a:r>
              <a:rPr lang="de-AT" sz="1800" dirty="0"/>
              <a:t>Prüfzeugnisse (z.B. Wärmeleitfähigkeit)</a:t>
            </a:r>
          </a:p>
          <a:p>
            <a:pPr lvl="1">
              <a:lnSpc>
                <a:spcPct val="90000"/>
              </a:lnSpc>
              <a:spcAft>
                <a:spcPts val="600"/>
              </a:spcAft>
            </a:pPr>
            <a:r>
              <a:rPr lang="de-AT" sz="1800" dirty="0"/>
              <a:t>Sicherheitsdatenblatt</a:t>
            </a:r>
          </a:p>
          <a:p>
            <a:pPr lvl="1">
              <a:lnSpc>
                <a:spcPct val="90000"/>
              </a:lnSpc>
              <a:spcAft>
                <a:spcPts val="600"/>
              </a:spcAft>
            </a:pPr>
            <a:r>
              <a:rPr lang="de-AT" sz="1800" dirty="0"/>
              <a:t>Herstellerbestätigung</a:t>
            </a:r>
          </a:p>
          <a:p>
            <a:pPr lvl="1">
              <a:lnSpc>
                <a:spcPct val="90000"/>
              </a:lnSpc>
              <a:spcAft>
                <a:spcPts val="600"/>
              </a:spcAft>
            </a:pPr>
            <a:r>
              <a:rPr lang="de-AT" sz="1800" dirty="0"/>
              <a:t>Umweltproduktdeklarationen </a:t>
            </a:r>
          </a:p>
          <a:p>
            <a:pPr lvl="1">
              <a:lnSpc>
                <a:spcPct val="90000"/>
              </a:lnSpc>
              <a:spcAft>
                <a:spcPts val="600"/>
              </a:spcAft>
            </a:pPr>
            <a:r>
              <a:rPr lang="de-AT" sz="1800" dirty="0"/>
              <a:t>Öko-Label</a:t>
            </a:r>
          </a:p>
          <a:p>
            <a:pPr lvl="1">
              <a:lnSpc>
                <a:spcPct val="90000"/>
              </a:lnSpc>
              <a:spcAft>
                <a:spcPts val="600"/>
              </a:spcAft>
            </a:pPr>
            <a:r>
              <a:rPr lang="de-AT" sz="1800" dirty="0"/>
              <a:t>....</a:t>
            </a:r>
          </a:p>
          <a:p>
            <a:pPr>
              <a:lnSpc>
                <a:spcPct val="90000"/>
              </a:lnSpc>
              <a:spcAft>
                <a:spcPts val="600"/>
              </a:spcAft>
            </a:pPr>
            <a:r>
              <a:rPr lang="de-AT" sz="1800" dirty="0"/>
              <a:t>Validierung der Daten durch </a:t>
            </a:r>
            <a:r>
              <a:rPr lang="de-AT" sz="1800" dirty="0" err="1"/>
              <a:t>baubook</a:t>
            </a:r>
            <a:r>
              <a:rPr lang="de-AT" sz="1800" dirty="0"/>
              <a:t>-Qualitätssicherung</a:t>
            </a:r>
          </a:p>
          <a:p>
            <a:pPr>
              <a:lnSpc>
                <a:spcPct val="90000"/>
              </a:lnSpc>
              <a:spcAft>
                <a:spcPts val="600"/>
              </a:spcAft>
            </a:pPr>
            <a:r>
              <a:rPr lang="de-AT" sz="1800" dirty="0"/>
              <a:t>Listung der Produkte auf den Plattformen</a:t>
            </a:r>
          </a:p>
        </p:txBody>
      </p:sp>
      <p:sp>
        <p:nvSpPr>
          <p:cNvPr id="11" name="Titel 1">
            <a:extLst>
              <a:ext uri="{FF2B5EF4-FFF2-40B4-BE49-F238E27FC236}">
                <a16:creationId xmlns:a16="http://schemas.microsoft.com/office/drawing/2014/main" id="{D7F2F9D8-9062-1A25-1E69-4ADCA0E7DED8}"/>
              </a:ext>
            </a:extLst>
          </p:cNvPr>
          <p:cNvSpPr txBox="1">
            <a:spLocks/>
          </p:cNvSpPr>
          <p:nvPr/>
        </p:nvSpPr>
        <p:spPr>
          <a:xfrm>
            <a:off x="468073" y="904892"/>
            <a:ext cx="8425339" cy="59876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000" b="1" i="0" kern="1200" baseline="0">
                <a:solidFill>
                  <a:schemeClr val="bg1"/>
                </a:solidFill>
                <a:latin typeface="Calibri" panose="020F0502020204030204" pitchFamily="34" charset="0"/>
                <a:ea typeface="+mj-ea"/>
                <a:cs typeface="Calibri" panose="020F0502020204030204" pitchFamily="34" charset="0"/>
              </a:defRPr>
            </a:lvl1pPr>
          </a:lstStyle>
          <a:p>
            <a:pPr algn="ctr"/>
            <a:r>
              <a:rPr lang="de-AT" sz="3600" dirty="0">
                <a:solidFill>
                  <a:srgbClr val="505A59"/>
                </a:solidFill>
              </a:rPr>
              <a:t>Ablauf Produktdeklaration</a:t>
            </a:r>
          </a:p>
        </p:txBody>
      </p:sp>
    </p:spTree>
    <p:extLst>
      <p:ext uri="{BB962C8B-B14F-4D97-AF65-F5344CB8AC3E}">
        <p14:creationId xmlns:p14="http://schemas.microsoft.com/office/powerpoint/2010/main" val="113876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3DF1C-5250-4F2E-839F-5DE0795815AB}"/>
              </a:ext>
            </a:extLst>
          </p:cNvPr>
          <p:cNvSpPr>
            <a:spLocks noGrp="1"/>
          </p:cNvSpPr>
          <p:nvPr>
            <p:ph type="title"/>
          </p:nvPr>
        </p:nvSpPr>
        <p:spPr>
          <a:xfrm>
            <a:off x="3312592" y="121047"/>
            <a:ext cx="5616625" cy="598760"/>
          </a:xfrm>
        </p:spPr>
        <p:txBody>
          <a:bodyPr vert="horz" lIns="91440" tIns="45720" rIns="91440" bIns="45720" rtlCol="0" anchor="ctr">
            <a:normAutofit/>
          </a:bodyPr>
          <a:lstStyle/>
          <a:p>
            <a:pPr>
              <a:lnSpc>
                <a:spcPct val="90000"/>
              </a:lnSpc>
            </a:pPr>
            <a:r>
              <a:rPr lang="de-AT" sz="3500" dirty="0"/>
              <a:t>Datenbank</a:t>
            </a:r>
          </a:p>
        </p:txBody>
      </p:sp>
      <p:sp>
        <p:nvSpPr>
          <p:cNvPr id="6" name="Inhaltsplatzhalter 2">
            <a:extLst>
              <a:ext uri="{FF2B5EF4-FFF2-40B4-BE49-F238E27FC236}">
                <a16:creationId xmlns:a16="http://schemas.microsoft.com/office/drawing/2014/main" id="{6DF863BD-940B-F678-A282-EFDA5FC4344C}"/>
              </a:ext>
            </a:extLst>
          </p:cNvPr>
          <p:cNvSpPr txBox="1">
            <a:spLocks/>
          </p:cNvSpPr>
          <p:nvPr/>
        </p:nvSpPr>
        <p:spPr>
          <a:xfrm>
            <a:off x="468073" y="1691669"/>
            <a:ext cx="8496945" cy="33176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600"/>
              </a:spcAft>
              <a:buFont typeface="Arial" pitchFamily="34" charset="0"/>
              <a:buNone/>
            </a:pPr>
            <a:r>
              <a:rPr lang="de-AT" sz="1800" dirty="0" err="1"/>
              <a:t>Baubook</a:t>
            </a:r>
            <a:r>
              <a:rPr lang="de-AT" sz="1800" dirty="0"/>
              <a:t>-Daten werden EAW-Berechnungsprogrammen über Schnittstelle zur Verfügung gestellt</a:t>
            </a:r>
          </a:p>
          <a:p>
            <a:pPr marL="0" indent="0">
              <a:lnSpc>
                <a:spcPct val="90000"/>
              </a:lnSpc>
              <a:spcAft>
                <a:spcPts val="600"/>
              </a:spcAft>
              <a:buNone/>
            </a:pPr>
            <a:r>
              <a:rPr lang="de-AT" sz="1800" b="1" dirty="0">
                <a:solidFill>
                  <a:srgbClr val="505A59"/>
                </a:solidFill>
                <a:latin typeface="+mn-lt"/>
                <a:cs typeface="+mn-cs"/>
              </a:rPr>
              <a:t>Bauphysikalische Daten (Wärmeleitfähigkeit, Dichte, …)</a:t>
            </a:r>
          </a:p>
          <a:p>
            <a:pPr lvl="2">
              <a:lnSpc>
                <a:spcPct val="90000"/>
              </a:lnSpc>
              <a:spcAft>
                <a:spcPts val="600"/>
              </a:spcAft>
            </a:pPr>
            <a:r>
              <a:rPr lang="de-AT" sz="1800" dirty="0"/>
              <a:t>produktspezifische Kennwerte entsprechend aktuell gültigen Ö- bzw. EN-Normen</a:t>
            </a:r>
          </a:p>
          <a:p>
            <a:pPr lvl="2">
              <a:lnSpc>
                <a:spcPct val="90000"/>
              </a:lnSpc>
              <a:spcAft>
                <a:spcPts val="600"/>
              </a:spcAft>
            </a:pPr>
            <a:r>
              <a:rPr lang="de-AT" sz="1800" dirty="0"/>
              <a:t>belegt durch entsprechende Prüfzeugnisse, CE-Leistungserklärungen, </a:t>
            </a:r>
            <a:r>
              <a:rPr lang="de-AT" sz="1800" dirty="0" err="1"/>
              <a:t>europ</a:t>
            </a:r>
            <a:r>
              <a:rPr lang="de-AT" sz="1800" dirty="0"/>
              <a:t>. technische Bewertung (ETB, </a:t>
            </a:r>
            <a:r>
              <a:rPr lang="de-AT" sz="1800" dirty="0" err="1"/>
              <a:t>ehm</a:t>
            </a:r>
            <a:r>
              <a:rPr lang="de-AT" sz="1800" dirty="0"/>
              <a:t>. ETA) </a:t>
            </a:r>
            <a:endParaRPr lang="de-DE" sz="1800" dirty="0"/>
          </a:p>
          <a:p>
            <a:pPr lvl="2">
              <a:lnSpc>
                <a:spcPct val="90000"/>
              </a:lnSpc>
              <a:spcAft>
                <a:spcPts val="600"/>
              </a:spcAft>
            </a:pPr>
            <a:r>
              <a:rPr lang="de-DE" sz="1800" dirty="0"/>
              <a:t>produktneutrale Default-Werte entsprechend ÖNORM B 8110-7 =&gt; Richtwerte</a:t>
            </a:r>
          </a:p>
          <a:p>
            <a:pPr marL="0" lvl="2" indent="0">
              <a:lnSpc>
                <a:spcPct val="90000"/>
              </a:lnSpc>
              <a:spcAft>
                <a:spcPts val="600"/>
              </a:spcAft>
              <a:buNone/>
            </a:pPr>
            <a:r>
              <a:rPr lang="de-AT" sz="1800" b="1" dirty="0">
                <a:solidFill>
                  <a:srgbClr val="505A59"/>
                </a:solidFill>
                <a:latin typeface="+mn-lt"/>
                <a:cs typeface="+mn-cs"/>
              </a:rPr>
              <a:t>Bauökologische Daten </a:t>
            </a:r>
          </a:p>
          <a:p>
            <a:pPr lvl="2">
              <a:lnSpc>
                <a:spcPct val="90000"/>
              </a:lnSpc>
              <a:spcAft>
                <a:spcPts val="600"/>
              </a:spcAft>
            </a:pPr>
            <a:r>
              <a:rPr lang="de-AT" sz="1800" dirty="0"/>
              <a:t>produktspezifisch-&gt; EPD-Daten</a:t>
            </a:r>
          </a:p>
          <a:p>
            <a:pPr lvl="2">
              <a:lnSpc>
                <a:spcPct val="90000"/>
              </a:lnSpc>
              <a:spcAft>
                <a:spcPts val="600"/>
              </a:spcAft>
            </a:pPr>
            <a:r>
              <a:rPr lang="de-AT" sz="1800" dirty="0"/>
              <a:t>generisch -&gt; IBO-Richtwerte</a:t>
            </a:r>
          </a:p>
          <a:p>
            <a:pPr marL="914400" lvl="2" indent="0">
              <a:lnSpc>
                <a:spcPct val="90000"/>
              </a:lnSpc>
              <a:spcAft>
                <a:spcPts val="600"/>
              </a:spcAft>
              <a:buFont typeface="Arial" pitchFamily="34" charset="0"/>
              <a:buNone/>
            </a:pPr>
            <a:endParaRPr lang="de-AT" sz="1800" dirty="0"/>
          </a:p>
          <a:p>
            <a:pPr lvl="1">
              <a:lnSpc>
                <a:spcPct val="90000"/>
              </a:lnSpc>
              <a:spcAft>
                <a:spcPts val="600"/>
              </a:spcAft>
              <a:buFont typeface="Arial" pitchFamily="34" charset="0"/>
              <a:buChar char="•"/>
            </a:pPr>
            <a:endParaRPr lang="de-AT" sz="1800" dirty="0"/>
          </a:p>
          <a:p>
            <a:pPr lvl="1">
              <a:lnSpc>
                <a:spcPct val="90000"/>
              </a:lnSpc>
              <a:spcAft>
                <a:spcPts val="600"/>
              </a:spcAft>
            </a:pPr>
            <a:endParaRPr lang="de-AT" sz="1800" dirty="0"/>
          </a:p>
        </p:txBody>
      </p:sp>
      <p:sp>
        <p:nvSpPr>
          <p:cNvPr id="4" name="Titel 1">
            <a:extLst>
              <a:ext uri="{FF2B5EF4-FFF2-40B4-BE49-F238E27FC236}">
                <a16:creationId xmlns:a16="http://schemas.microsoft.com/office/drawing/2014/main" id="{F43CA2A8-49CA-FAE4-EBBC-462C1BF91A59}"/>
              </a:ext>
            </a:extLst>
          </p:cNvPr>
          <p:cNvSpPr txBox="1">
            <a:spLocks/>
          </p:cNvSpPr>
          <p:nvPr/>
        </p:nvSpPr>
        <p:spPr>
          <a:xfrm>
            <a:off x="468073" y="904892"/>
            <a:ext cx="8425339" cy="59876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000" b="1" i="0" kern="1200" baseline="0">
                <a:solidFill>
                  <a:schemeClr val="bg1"/>
                </a:solidFill>
                <a:latin typeface="Calibri" panose="020F0502020204030204" pitchFamily="34" charset="0"/>
                <a:ea typeface="+mj-ea"/>
                <a:cs typeface="Calibri" panose="020F0502020204030204" pitchFamily="34" charset="0"/>
              </a:defRPr>
            </a:lvl1pPr>
          </a:lstStyle>
          <a:p>
            <a:pPr algn="ctr"/>
            <a:r>
              <a:rPr lang="de-AT" sz="3600" dirty="0">
                <a:solidFill>
                  <a:srgbClr val="505A59"/>
                </a:solidFill>
              </a:rPr>
              <a:t>EAW Schnittstelle</a:t>
            </a:r>
          </a:p>
        </p:txBody>
      </p:sp>
      <p:sp>
        <p:nvSpPr>
          <p:cNvPr id="3" name="Rechteck 2">
            <a:extLst>
              <a:ext uri="{FF2B5EF4-FFF2-40B4-BE49-F238E27FC236}">
                <a16:creationId xmlns:a16="http://schemas.microsoft.com/office/drawing/2014/main" id="{4731FDC4-9325-629A-A638-88EE0D2CC094}"/>
              </a:ext>
            </a:extLst>
          </p:cNvPr>
          <p:cNvSpPr/>
          <p:nvPr/>
        </p:nvSpPr>
        <p:spPr>
          <a:xfrm>
            <a:off x="432272" y="2270397"/>
            <a:ext cx="8496945" cy="2265834"/>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18951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3DF1C-5250-4F2E-839F-5DE0795815AB}"/>
              </a:ext>
            </a:extLst>
          </p:cNvPr>
          <p:cNvSpPr>
            <a:spLocks noGrp="1"/>
          </p:cNvSpPr>
          <p:nvPr>
            <p:ph type="title"/>
          </p:nvPr>
        </p:nvSpPr>
        <p:spPr>
          <a:xfrm>
            <a:off x="3312592" y="121047"/>
            <a:ext cx="5616625" cy="598760"/>
          </a:xfrm>
        </p:spPr>
        <p:txBody>
          <a:bodyPr vert="horz" lIns="91440" tIns="45720" rIns="91440" bIns="45720" rtlCol="0" anchor="ctr">
            <a:normAutofit/>
          </a:bodyPr>
          <a:lstStyle/>
          <a:p>
            <a:pPr>
              <a:lnSpc>
                <a:spcPct val="90000"/>
              </a:lnSpc>
            </a:pPr>
            <a:r>
              <a:rPr lang="de-AT" sz="3500" dirty="0"/>
              <a:t>Datenbank</a:t>
            </a:r>
          </a:p>
        </p:txBody>
      </p:sp>
      <p:sp>
        <p:nvSpPr>
          <p:cNvPr id="4" name="Titel 1">
            <a:extLst>
              <a:ext uri="{FF2B5EF4-FFF2-40B4-BE49-F238E27FC236}">
                <a16:creationId xmlns:a16="http://schemas.microsoft.com/office/drawing/2014/main" id="{F43CA2A8-49CA-FAE4-EBBC-462C1BF91A59}"/>
              </a:ext>
            </a:extLst>
          </p:cNvPr>
          <p:cNvSpPr txBox="1">
            <a:spLocks/>
          </p:cNvSpPr>
          <p:nvPr/>
        </p:nvSpPr>
        <p:spPr>
          <a:xfrm>
            <a:off x="468073" y="904892"/>
            <a:ext cx="8425339" cy="59876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000" b="1" i="0" kern="1200" baseline="0">
                <a:solidFill>
                  <a:schemeClr val="bg1"/>
                </a:solidFill>
                <a:latin typeface="Calibri" panose="020F0502020204030204" pitchFamily="34" charset="0"/>
                <a:ea typeface="+mj-ea"/>
                <a:cs typeface="Calibri" panose="020F0502020204030204" pitchFamily="34" charset="0"/>
              </a:defRPr>
            </a:lvl1pPr>
          </a:lstStyle>
          <a:p>
            <a:pPr algn="ctr"/>
            <a:r>
              <a:rPr lang="de-AT" sz="2400" dirty="0">
                <a:solidFill>
                  <a:srgbClr val="505A59"/>
                </a:solidFill>
              </a:rPr>
              <a:t>EAW Schnittstelle</a:t>
            </a:r>
            <a:br>
              <a:rPr lang="de-AT" sz="2400" dirty="0">
                <a:solidFill>
                  <a:srgbClr val="505A59"/>
                </a:solidFill>
              </a:rPr>
            </a:br>
            <a:r>
              <a:rPr lang="de-AT" sz="2400" dirty="0">
                <a:solidFill>
                  <a:srgbClr val="505A59"/>
                </a:solidFill>
              </a:rPr>
              <a:t>Bauphysikalische Daten - Produkte</a:t>
            </a:r>
          </a:p>
        </p:txBody>
      </p:sp>
      <p:pic>
        <p:nvPicPr>
          <p:cNvPr id="16" name="Inhaltsplatzhalter 15">
            <a:extLst>
              <a:ext uri="{FF2B5EF4-FFF2-40B4-BE49-F238E27FC236}">
                <a16:creationId xmlns:a16="http://schemas.microsoft.com/office/drawing/2014/main" id="{C4D08B72-FFC7-C157-17BE-EE61B029D56C}"/>
              </a:ext>
            </a:extLst>
          </p:cNvPr>
          <p:cNvPicPr>
            <a:picLocks noGrp="1" noChangeAspect="1"/>
          </p:cNvPicPr>
          <p:nvPr>
            <p:ph idx="1"/>
          </p:nvPr>
        </p:nvPicPr>
        <p:blipFill>
          <a:blip r:embed="rId2"/>
          <a:stretch>
            <a:fillRect/>
          </a:stretch>
        </p:blipFill>
        <p:spPr>
          <a:xfrm>
            <a:off x="1512392" y="1801460"/>
            <a:ext cx="6480000" cy="394649"/>
          </a:xfrm>
        </p:spPr>
      </p:pic>
      <p:pic>
        <p:nvPicPr>
          <p:cNvPr id="18" name="Grafik 17">
            <a:extLst>
              <a:ext uri="{FF2B5EF4-FFF2-40B4-BE49-F238E27FC236}">
                <a16:creationId xmlns:a16="http://schemas.microsoft.com/office/drawing/2014/main" id="{5176C7EE-28B7-63A6-8CAB-50D95156B933}"/>
              </a:ext>
            </a:extLst>
          </p:cNvPr>
          <p:cNvPicPr>
            <a:picLocks noChangeAspect="1"/>
          </p:cNvPicPr>
          <p:nvPr/>
        </p:nvPicPr>
        <p:blipFill>
          <a:blip r:embed="rId3"/>
          <a:stretch>
            <a:fillRect/>
          </a:stretch>
        </p:blipFill>
        <p:spPr>
          <a:xfrm>
            <a:off x="1512392" y="2177350"/>
            <a:ext cx="6480000" cy="990729"/>
          </a:xfrm>
          <a:prstGeom prst="rect">
            <a:avLst/>
          </a:prstGeom>
        </p:spPr>
      </p:pic>
      <p:pic>
        <p:nvPicPr>
          <p:cNvPr id="20" name="Grafik 19">
            <a:extLst>
              <a:ext uri="{FF2B5EF4-FFF2-40B4-BE49-F238E27FC236}">
                <a16:creationId xmlns:a16="http://schemas.microsoft.com/office/drawing/2014/main" id="{1091C8F1-8A0E-F9E1-853F-B308D5638282}"/>
              </a:ext>
            </a:extLst>
          </p:cNvPr>
          <p:cNvPicPr>
            <a:picLocks noChangeAspect="1"/>
          </p:cNvPicPr>
          <p:nvPr/>
        </p:nvPicPr>
        <p:blipFill>
          <a:blip r:embed="rId4"/>
          <a:stretch>
            <a:fillRect/>
          </a:stretch>
        </p:blipFill>
        <p:spPr>
          <a:xfrm>
            <a:off x="1512392" y="3168079"/>
            <a:ext cx="6480000" cy="1477833"/>
          </a:xfrm>
          <a:prstGeom prst="rect">
            <a:avLst/>
          </a:prstGeom>
        </p:spPr>
      </p:pic>
    </p:spTree>
    <p:extLst>
      <p:ext uri="{BB962C8B-B14F-4D97-AF65-F5344CB8AC3E}">
        <p14:creationId xmlns:p14="http://schemas.microsoft.com/office/powerpoint/2010/main" val="2814703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3DF1C-5250-4F2E-839F-5DE0795815AB}"/>
              </a:ext>
            </a:extLst>
          </p:cNvPr>
          <p:cNvSpPr>
            <a:spLocks noGrp="1"/>
          </p:cNvSpPr>
          <p:nvPr>
            <p:ph type="title"/>
          </p:nvPr>
        </p:nvSpPr>
        <p:spPr>
          <a:xfrm>
            <a:off x="3312592" y="121047"/>
            <a:ext cx="5616625" cy="598760"/>
          </a:xfrm>
        </p:spPr>
        <p:txBody>
          <a:bodyPr vert="horz" lIns="91440" tIns="45720" rIns="91440" bIns="45720" rtlCol="0" anchor="ctr">
            <a:normAutofit/>
          </a:bodyPr>
          <a:lstStyle/>
          <a:p>
            <a:pPr>
              <a:lnSpc>
                <a:spcPct val="90000"/>
              </a:lnSpc>
            </a:pPr>
            <a:r>
              <a:rPr lang="de-AT" sz="3500" dirty="0"/>
              <a:t>Datenbank</a:t>
            </a:r>
          </a:p>
        </p:txBody>
      </p:sp>
      <p:sp>
        <p:nvSpPr>
          <p:cNvPr id="4" name="Titel 1">
            <a:extLst>
              <a:ext uri="{FF2B5EF4-FFF2-40B4-BE49-F238E27FC236}">
                <a16:creationId xmlns:a16="http://schemas.microsoft.com/office/drawing/2014/main" id="{F43CA2A8-49CA-FAE4-EBBC-462C1BF91A59}"/>
              </a:ext>
            </a:extLst>
          </p:cNvPr>
          <p:cNvSpPr txBox="1">
            <a:spLocks/>
          </p:cNvSpPr>
          <p:nvPr/>
        </p:nvSpPr>
        <p:spPr>
          <a:xfrm>
            <a:off x="468073" y="904892"/>
            <a:ext cx="8425339" cy="59876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000" b="1" i="0" kern="1200" baseline="0">
                <a:solidFill>
                  <a:schemeClr val="bg1"/>
                </a:solidFill>
                <a:latin typeface="Calibri" panose="020F0502020204030204" pitchFamily="34" charset="0"/>
                <a:ea typeface="+mj-ea"/>
                <a:cs typeface="Calibri" panose="020F0502020204030204" pitchFamily="34" charset="0"/>
              </a:defRPr>
            </a:lvl1pPr>
          </a:lstStyle>
          <a:p>
            <a:pPr algn="ctr"/>
            <a:r>
              <a:rPr lang="de-AT" sz="2400" dirty="0">
                <a:solidFill>
                  <a:srgbClr val="505A59"/>
                </a:solidFill>
              </a:rPr>
              <a:t>EAW Schnittstelle</a:t>
            </a:r>
            <a:br>
              <a:rPr lang="de-AT" sz="2400" dirty="0">
                <a:solidFill>
                  <a:srgbClr val="505A59"/>
                </a:solidFill>
              </a:rPr>
            </a:br>
            <a:r>
              <a:rPr lang="de-AT" sz="2400" dirty="0">
                <a:solidFill>
                  <a:srgbClr val="505A59"/>
                </a:solidFill>
              </a:rPr>
              <a:t>Bauphysikalische Daten - Richtwerte</a:t>
            </a:r>
          </a:p>
        </p:txBody>
      </p:sp>
      <p:sp>
        <p:nvSpPr>
          <p:cNvPr id="3" name="Inhaltsplatzhalter 2">
            <a:extLst>
              <a:ext uri="{FF2B5EF4-FFF2-40B4-BE49-F238E27FC236}">
                <a16:creationId xmlns:a16="http://schemas.microsoft.com/office/drawing/2014/main" id="{446CF613-7015-35A4-1835-8728883BB3B8}"/>
              </a:ext>
            </a:extLst>
          </p:cNvPr>
          <p:cNvSpPr txBox="1">
            <a:spLocks/>
          </p:cNvSpPr>
          <p:nvPr/>
        </p:nvSpPr>
        <p:spPr>
          <a:xfrm>
            <a:off x="437926" y="1799928"/>
            <a:ext cx="8424862"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de-AT" sz="1800" dirty="0"/>
              <a:t>Richtwerte überwiegend aus </a:t>
            </a:r>
            <a:r>
              <a:rPr lang="de-DE" sz="1800" dirty="0"/>
              <a:t>ÖNORM 8110-7 „Wärmeschutz im Hochbau - Teil 7: Tabellierte wärmeschutztechnische Bemessungswerte“</a:t>
            </a:r>
            <a:endParaRPr lang="de-AT" sz="1800" dirty="0"/>
          </a:p>
          <a:p>
            <a:pPr marL="0" indent="0">
              <a:buNone/>
            </a:pPr>
            <a:r>
              <a:rPr lang="de-DE" sz="1800" i="1" dirty="0"/>
              <a:t>… Default-Werte dürfen z.B. im Rahmen der Energieausweis-Erstellung als Bemessungswerte ohne weiteren Nachweis angewendet werden. Sie ermöglichen eine produktneutrale, auf der sicheren Seite liegende Berechnung … </a:t>
            </a:r>
          </a:p>
          <a:p>
            <a:pPr marL="0" indent="0">
              <a:buNone/>
            </a:pPr>
            <a:r>
              <a:rPr lang="de-DE" sz="1100" i="1" dirty="0"/>
              <a:t>Quelle: </a:t>
            </a:r>
            <a:r>
              <a:rPr lang="de-AT" sz="1100" i="1" dirty="0"/>
              <a:t>ÖNORM B 8110-7 - Wärmeschutz im Hochbau ― Teil 7: Tabellierte wärmeschutztechnische Bemessungswerte, Ausgabe: 2013-03-15, S. 3</a:t>
            </a:r>
          </a:p>
          <a:p>
            <a:pPr marL="0" indent="0">
              <a:buNone/>
            </a:pPr>
            <a:endParaRPr lang="de-AT" sz="1200" i="1" dirty="0"/>
          </a:p>
          <a:p>
            <a:pPr marL="0" indent="0">
              <a:buNone/>
            </a:pPr>
            <a:endParaRPr lang="de-AT" sz="1200" i="1" dirty="0"/>
          </a:p>
          <a:p>
            <a:pPr marL="0" indent="0">
              <a:buNone/>
            </a:pPr>
            <a:endParaRPr lang="de-AT" sz="1200" i="1" dirty="0"/>
          </a:p>
          <a:p>
            <a:pPr marL="0" indent="0">
              <a:buNone/>
            </a:pPr>
            <a:endParaRPr lang="de-AT" sz="1200" i="1" dirty="0"/>
          </a:p>
          <a:p>
            <a:pPr marL="0" indent="0">
              <a:buNone/>
            </a:pPr>
            <a:endParaRPr lang="de-AT" sz="1200" i="1" dirty="0"/>
          </a:p>
          <a:p>
            <a:pPr marL="0" indent="0">
              <a:buNone/>
            </a:pPr>
            <a:endParaRPr lang="de-AT" sz="1200" i="1" dirty="0"/>
          </a:p>
          <a:p>
            <a:pPr marL="0" indent="0">
              <a:buNone/>
            </a:pPr>
            <a:endParaRPr lang="de-AT" sz="1200" i="1" dirty="0"/>
          </a:p>
          <a:p>
            <a:pPr marL="0" indent="0">
              <a:buNone/>
            </a:pPr>
            <a:endParaRPr lang="de-AT" sz="1800" dirty="0"/>
          </a:p>
          <a:p>
            <a:pPr lvl="1">
              <a:spcAft>
                <a:spcPts val="600"/>
              </a:spcAft>
            </a:pPr>
            <a:endParaRPr lang="de-AT" sz="1800" dirty="0"/>
          </a:p>
        </p:txBody>
      </p:sp>
      <p:pic>
        <p:nvPicPr>
          <p:cNvPr id="5" name="Picture 4">
            <a:extLst>
              <a:ext uri="{FF2B5EF4-FFF2-40B4-BE49-F238E27FC236}">
                <a16:creationId xmlns:a16="http://schemas.microsoft.com/office/drawing/2014/main" id="{DBA17682-10AF-8163-B5F2-4D5A8326F527}"/>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42446"/>
          <a:stretch/>
        </p:blipFill>
        <p:spPr bwMode="auto">
          <a:xfrm>
            <a:off x="2304480" y="3744143"/>
            <a:ext cx="4752528" cy="158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a:extLst>
              <a:ext uri="{FF2B5EF4-FFF2-40B4-BE49-F238E27FC236}">
                <a16:creationId xmlns:a16="http://schemas.microsoft.com/office/drawing/2014/main" id="{348C1C16-6D5A-FFD7-DD46-F04803F945CA}"/>
              </a:ext>
            </a:extLst>
          </p:cNvPr>
          <p:cNvSpPr/>
          <p:nvPr/>
        </p:nvSpPr>
        <p:spPr>
          <a:xfrm>
            <a:off x="437926" y="5400327"/>
            <a:ext cx="8502524" cy="261610"/>
          </a:xfrm>
          <a:prstGeom prst="rect">
            <a:avLst/>
          </a:prstGeom>
        </p:spPr>
        <p:txBody>
          <a:bodyPr wrap="square">
            <a:spAutoFit/>
          </a:bodyPr>
          <a:lstStyle/>
          <a:p>
            <a:pPr>
              <a:spcBef>
                <a:spcPct val="20000"/>
              </a:spcBef>
            </a:pPr>
            <a:r>
              <a:rPr lang="de-DE" sz="1100" i="1" dirty="0">
                <a:latin typeface="Calibri" panose="020F0502020204030204" pitchFamily="34" charset="0"/>
                <a:cs typeface="Calibri" panose="020F0502020204030204" pitchFamily="34" charset="0"/>
              </a:rPr>
              <a:t>Quelle: </a:t>
            </a:r>
            <a:r>
              <a:rPr lang="de-AT" sz="1100" i="1" dirty="0">
                <a:latin typeface="Calibri" panose="020F0502020204030204" pitchFamily="34" charset="0"/>
                <a:cs typeface="Calibri" panose="020F0502020204030204" pitchFamily="34" charset="0"/>
              </a:rPr>
              <a:t>ÖNORM B 8110-7 - Wärmeschutz im Hochbau ― Teil 7: Tabellierte wärmeschutztechnische Bemessungswerte, Ausgabe: 2013-03-15, S.8</a:t>
            </a:r>
          </a:p>
        </p:txBody>
      </p:sp>
      <p:sp>
        <p:nvSpPr>
          <p:cNvPr id="8" name="Rechteck 7">
            <a:extLst>
              <a:ext uri="{FF2B5EF4-FFF2-40B4-BE49-F238E27FC236}">
                <a16:creationId xmlns:a16="http://schemas.microsoft.com/office/drawing/2014/main" id="{1D11BF3D-8DF9-375B-523C-AE20E1934259}"/>
              </a:ext>
            </a:extLst>
          </p:cNvPr>
          <p:cNvSpPr/>
          <p:nvPr/>
        </p:nvSpPr>
        <p:spPr>
          <a:xfrm>
            <a:off x="3384600" y="4500227"/>
            <a:ext cx="3600400" cy="180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46281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3DF1C-5250-4F2E-839F-5DE0795815AB}"/>
              </a:ext>
            </a:extLst>
          </p:cNvPr>
          <p:cNvSpPr>
            <a:spLocks noGrp="1"/>
          </p:cNvSpPr>
          <p:nvPr>
            <p:ph type="title"/>
          </p:nvPr>
        </p:nvSpPr>
        <p:spPr>
          <a:xfrm>
            <a:off x="3312592" y="121047"/>
            <a:ext cx="5616625" cy="598760"/>
          </a:xfrm>
        </p:spPr>
        <p:txBody>
          <a:bodyPr vert="horz" lIns="91440" tIns="45720" rIns="91440" bIns="45720" rtlCol="0" anchor="ctr">
            <a:normAutofit/>
          </a:bodyPr>
          <a:lstStyle/>
          <a:p>
            <a:pPr>
              <a:lnSpc>
                <a:spcPct val="90000"/>
              </a:lnSpc>
            </a:pPr>
            <a:r>
              <a:rPr lang="de-AT" sz="3500" dirty="0"/>
              <a:t>Datenbank</a:t>
            </a:r>
          </a:p>
        </p:txBody>
      </p:sp>
      <p:sp>
        <p:nvSpPr>
          <p:cNvPr id="4" name="Titel 1">
            <a:extLst>
              <a:ext uri="{FF2B5EF4-FFF2-40B4-BE49-F238E27FC236}">
                <a16:creationId xmlns:a16="http://schemas.microsoft.com/office/drawing/2014/main" id="{F43CA2A8-49CA-FAE4-EBBC-462C1BF91A59}"/>
              </a:ext>
            </a:extLst>
          </p:cNvPr>
          <p:cNvSpPr txBox="1">
            <a:spLocks/>
          </p:cNvSpPr>
          <p:nvPr/>
        </p:nvSpPr>
        <p:spPr>
          <a:xfrm>
            <a:off x="468073" y="904892"/>
            <a:ext cx="8425339" cy="59876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000" b="1" i="0" kern="1200" baseline="0">
                <a:solidFill>
                  <a:schemeClr val="bg1"/>
                </a:solidFill>
                <a:latin typeface="Calibri" panose="020F0502020204030204" pitchFamily="34" charset="0"/>
                <a:ea typeface="+mj-ea"/>
                <a:cs typeface="Calibri" panose="020F0502020204030204" pitchFamily="34" charset="0"/>
              </a:defRPr>
            </a:lvl1pPr>
          </a:lstStyle>
          <a:p>
            <a:pPr algn="ctr"/>
            <a:r>
              <a:rPr lang="de-AT" sz="2400" dirty="0">
                <a:solidFill>
                  <a:srgbClr val="505A59"/>
                </a:solidFill>
              </a:rPr>
              <a:t>EAW Schnittstelle</a:t>
            </a:r>
            <a:br>
              <a:rPr lang="de-AT" sz="2400" dirty="0">
                <a:solidFill>
                  <a:srgbClr val="505A59"/>
                </a:solidFill>
              </a:rPr>
            </a:br>
            <a:r>
              <a:rPr lang="de-AT" sz="2400" dirty="0">
                <a:solidFill>
                  <a:srgbClr val="505A59"/>
                </a:solidFill>
              </a:rPr>
              <a:t>Bauphysikalische Daten - Richtwerte </a:t>
            </a:r>
          </a:p>
        </p:txBody>
      </p:sp>
      <p:sp>
        <p:nvSpPr>
          <p:cNvPr id="9" name="Inhaltsplatzhalter 2">
            <a:extLst>
              <a:ext uri="{FF2B5EF4-FFF2-40B4-BE49-F238E27FC236}">
                <a16:creationId xmlns:a16="http://schemas.microsoft.com/office/drawing/2014/main" id="{A1791E67-4F30-1DE3-4A14-567E51333129}"/>
              </a:ext>
            </a:extLst>
          </p:cNvPr>
          <p:cNvSpPr txBox="1">
            <a:spLocks/>
          </p:cNvSpPr>
          <p:nvPr/>
        </p:nvSpPr>
        <p:spPr>
          <a:xfrm>
            <a:off x="437926" y="1799928"/>
            <a:ext cx="8424862"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600"/>
              </a:spcAft>
            </a:pPr>
            <a:endParaRPr lang="de-AT" sz="1800" dirty="0"/>
          </a:p>
        </p:txBody>
      </p:sp>
      <p:pic>
        <p:nvPicPr>
          <p:cNvPr id="10" name="Inhaltsplatzhalter 11">
            <a:extLst>
              <a:ext uri="{FF2B5EF4-FFF2-40B4-BE49-F238E27FC236}">
                <a16:creationId xmlns:a16="http://schemas.microsoft.com/office/drawing/2014/main" id="{EF015A0F-BAF7-D691-5C84-4D8072D577AC}"/>
              </a:ext>
            </a:extLst>
          </p:cNvPr>
          <p:cNvPicPr>
            <a:picLocks noChangeAspect="1"/>
          </p:cNvPicPr>
          <p:nvPr/>
        </p:nvPicPr>
        <p:blipFill rotWithShape="1">
          <a:blip r:embed="rId2"/>
          <a:srcRect/>
          <a:stretch/>
        </p:blipFill>
        <p:spPr>
          <a:xfrm>
            <a:off x="1566150" y="2993775"/>
            <a:ext cx="6480000" cy="1969978"/>
          </a:xfrm>
          <a:prstGeom prst="rect">
            <a:avLst/>
          </a:prstGeom>
        </p:spPr>
      </p:pic>
      <p:pic>
        <p:nvPicPr>
          <p:cNvPr id="11" name="Grafik 10">
            <a:extLst>
              <a:ext uri="{FF2B5EF4-FFF2-40B4-BE49-F238E27FC236}">
                <a16:creationId xmlns:a16="http://schemas.microsoft.com/office/drawing/2014/main" id="{4778892E-165B-1833-0AA0-9748F2878C24}"/>
              </a:ext>
            </a:extLst>
          </p:cNvPr>
          <p:cNvPicPr>
            <a:picLocks noChangeAspect="1"/>
          </p:cNvPicPr>
          <p:nvPr/>
        </p:nvPicPr>
        <p:blipFill>
          <a:blip r:embed="rId3"/>
          <a:stretch>
            <a:fillRect/>
          </a:stretch>
        </p:blipFill>
        <p:spPr>
          <a:xfrm>
            <a:off x="1566150" y="1770181"/>
            <a:ext cx="6480000" cy="1143955"/>
          </a:xfrm>
          <a:prstGeom prst="rect">
            <a:avLst/>
          </a:prstGeom>
        </p:spPr>
      </p:pic>
      <p:pic>
        <p:nvPicPr>
          <p:cNvPr id="12" name="Grafik 11">
            <a:extLst>
              <a:ext uri="{FF2B5EF4-FFF2-40B4-BE49-F238E27FC236}">
                <a16:creationId xmlns:a16="http://schemas.microsoft.com/office/drawing/2014/main" id="{DD228C01-23D9-FA90-27D5-082575557B4C}"/>
              </a:ext>
            </a:extLst>
          </p:cNvPr>
          <p:cNvPicPr>
            <a:picLocks noChangeAspect="1"/>
          </p:cNvPicPr>
          <p:nvPr/>
        </p:nvPicPr>
        <p:blipFill rotWithShape="1">
          <a:blip r:embed="rId4"/>
          <a:srcRect r="507"/>
          <a:stretch/>
        </p:blipFill>
        <p:spPr>
          <a:xfrm>
            <a:off x="1566150" y="5030674"/>
            <a:ext cx="6480000" cy="588828"/>
          </a:xfrm>
          <a:prstGeom prst="rect">
            <a:avLst/>
          </a:prstGeom>
        </p:spPr>
      </p:pic>
    </p:spTree>
    <p:extLst>
      <p:ext uri="{BB962C8B-B14F-4D97-AF65-F5344CB8AC3E}">
        <p14:creationId xmlns:p14="http://schemas.microsoft.com/office/powerpoint/2010/main" val="2651538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3DF1C-5250-4F2E-839F-5DE0795815AB}"/>
              </a:ext>
            </a:extLst>
          </p:cNvPr>
          <p:cNvSpPr>
            <a:spLocks noGrp="1"/>
          </p:cNvSpPr>
          <p:nvPr>
            <p:ph type="title"/>
          </p:nvPr>
        </p:nvSpPr>
        <p:spPr>
          <a:xfrm>
            <a:off x="3312592" y="121047"/>
            <a:ext cx="5616625" cy="598760"/>
          </a:xfrm>
        </p:spPr>
        <p:txBody>
          <a:bodyPr vert="horz" lIns="91440" tIns="45720" rIns="91440" bIns="45720" rtlCol="0" anchor="ctr">
            <a:normAutofit/>
          </a:bodyPr>
          <a:lstStyle/>
          <a:p>
            <a:pPr>
              <a:lnSpc>
                <a:spcPct val="90000"/>
              </a:lnSpc>
            </a:pPr>
            <a:r>
              <a:rPr lang="de-AT" sz="3500" dirty="0"/>
              <a:t>Datenbank</a:t>
            </a:r>
          </a:p>
        </p:txBody>
      </p:sp>
      <p:sp>
        <p:nvSpPr>
          <p:cNvPr id="6" name="Inhaltsplatzhalter 2">
            <a:extLst>
              <a:ext uri="{FF2B5EF4-FFF2-40B4-BE49-F238E27FC236}">
                <a16:creationId xmlns:a16="http://schemas.microsoft.com/office/drawing/2014/main" id="{6DF863BD-940B-F678-A282-EFDA5FC4344C}"/>
              </a:ext>
            </a:extLst>
          </p:cNvPr>
          <p:cNvSpPr txBox="1">
            <a:spLocks/>
          </p:cNvSpPr>
          <p:nvPr/>
        </p:nvSpPr>
        <p:spPr>
          <a:xfrm>
            <a:off x="468073" y="1691669"/>
            <a:ext cx="8496945" cy="33176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600"/>
              </a:spcAft>
              <a:buFont typeface="Arial" pitchFamily="34" charset="0"/>
              <a:buNone/>
            </a:pPr>
            <a:r>
              <a:rPr lang="de-AT" sz="1800" dirty="0" err="1"/>
              <a:t>Baubook</a:t>
            </a:r>
            <a:r>
              <a:rPr lang="de-AT" sz="1800" dirty="0"/>
              <a:t>-Daten werden EAW-Berechnungsprogrammen über Schnittstelle zur Verfügung gestellt</a:t>
            </a:r>
          </a:p>
          <a:p>
            <a:pPr marL="0" indent="0">
              <a:lnSpc>
                <a:spcPct val="90000"/>
              </a:lnSpc>
              <a:spcAft>
                <a:spcPts val="600"/>
              </a:spcAft>
              <a:buNone/>
            </a:pPr>
            <a:r>
              <a:rPr lang="de-AT" sz="1800" b="1" dirty="0">
                <a:solidFill>
                  <a:srgbClr val="505A59"/>
                </a:solidFill>
                <a:latin typeface="+mn-lt"/>
                <a:cs typeface="+mn-cs"/>
              </a:rPr>
              <a:t>Bauphysikalische Daten (Wärmeleitfähigkeit, Dichte, …)</a:t>
            </a:r>
          </a:p>
          <a:p>
            <a:pPr lvl="2">
              <a:lnSpc>
                <a:spcPct val="90000"/>
              </a:lnSpc>
              <a:spcAft>
                <a:spcPts val="600"/>
              </a:spcAft>
            </a:pPr>
            <a:r>
              <a:rPr lang="de-AT" sz="1800" dirty="0"/>
              <a:t>produktspezifische Kennwerte entsprechend aktuell gültigen Ö- bzw. EN-Normen</a:t>
            </a:r>
          </a:p>
          <a:p>
            <a:pPr lvl="2">
              <a:lnSpc>
                <a:spcPct val="90000"/>
              </a:lnSpc>
              <a:spcAft>
                <a:spcPts val="600"/>
              </a:spcAft>
            </a:pPr>
            <a:r>
              <a:rPr lang="de-AT" sz="1800" dirty="0"/>
              <a:t>belegt durch entsprechende Prüfzeugnisse, CE-Leistungserklärungen, </a:t>
            </a:r>
            <a:r>
              <a:rPr lang="de-AT" sz="1800" dirty="0" err="1"/>
              <a:t>europ</a:t>
            </a:r>
            <a:r>
              <a:rPr lang="de-AT" sz="1800" dirty="0"/>
              <a:t>. technische Bewertung (ETB, </a:t>
            </a:r>
            <a:r>
              <a:rPr lang="de-AT" sz="1800" dirty="0" err="1"/>
              <a:t>ehm</a:t>
            </a:r>
            <a:r>
              <a:rPr lang="de-AT" sz="1800" dirty="0"/>
              <a:t>. ETA) </a:t>
            </a:r>
            <a:endParaRPr lang="de-DE" sz="1800" dirty="0"/>
          </a:p>
          <a:p>
            <a:pPr lvl="2">
              <a:lnSpc>
                <a:spcPct val="90000"/>
              </a:lnSpc>
              <a:spcAft>
                <a:spcPts val="600"/>
              </a:spcAft>
            </a:pPr>
            <a:r>
              <a:rPr lang="de-DE" sz="1800" dirty="0"/>
              <a:t>produktneutrale Default-Werte entsprechend ÖNORM B 8110-7 =&gt; Richtwerte</a:t>
            </a:r>
          </a:p>
          <a:p>
            <a:pPr marL="0" lvl="2" indent="0">
              <a:lnSpc>
                <a:spcPct val="90000"/>
              </a:lnSpc>
              <a:spcAft>
                <a:spcPts val="600"/>
              </a:spcAft>
              <a:buNone/>
            </a:pPr>
            <a:r>
              <a:rPr lang="de-AT" sz="1800" b="1" dirty="0">
                <a:solidFill>
                  <a:srgbClr val="505A59"/>
                </a:solidFill>
                <a:latin typeface="+mn-lt"/>
                <a:cs typeface="+mn-cs"/>
              </a:rPr>
              <a:t>Bauökologische Daten </a:t>
            </a:r>
          </a:p>
          <a:p>
            <a:pPr lvl="2">
              <a:lnSpc>
                <a:spcPct val="90000"/>
              </a:lnSpc>
              <a:spcAft>
                <a:spcPts val="600"/>
              </a:spcAft>
            </a:pPr>
            <a:r>
              <a:rPr lang="de-AT" sz="1800" dirty="0"/>
              <a:t>produktspezifisch-&gt; EPD-Daten</a:t>
            </a:r>
          </a:p>
          <a:p>
            <a:pPr lvl="2">
              <a:lnSpc>
                <a:spcPct val="90000"/>
              </a:lnSpc>
              <a:spcAft>
                <a:spcPts val="600"/>
              </a:spcAft>
            </a:pPr>
            <a:r>
              <a:rPr lang="de-AT" sz="1800" dirty="0"/>
              <a:t>generisch -&gt; IBO-Richtwerte</a:t>
            </a:r>
          </a:p>
          <a:p>
            <a:pPr marL="914400" lvl="2" indent="0">
              <a:lnSpc>
                <a:spcPct val="90000"/>
              </a:lnSpc>
              <a:spcAft>
                <a:spcPts val="600"/>
              </a:spcAft>
              <a:buFont typeface="Arial" pitchFamily="34" charset="0"/>
              <a:buNone/>
            </a:pPr>
            <a:endParaRPr lang="de-AT" sz="1800" dirty="0"/>
          </a:p>
          <a:p>
            <a:pPr lvl="1">
              <a:lnSpc>
                <a:spcPct val="90000"/>
              </a:lnSpc>
              <a:spcAft>
                <a:spcPts val="600"/>
              </a:spcAft>
              <a:buFont typeface="Arial" pitchFamily="34" charset="0"/>
              <a:buChar char="•"/>
            </a:pPr>
            <a:endParaRPr lang="de-AT" sz="1800" dirty="0"/>
          </a:p>
          <a:p>
            <a:pPr lvl="1">
              <a:lnSpc>
                <a:spcPct val="90000"/>
              </a:lnSpc>
              <a:spcAft>
                <a:spcPts val="600"/>
              </a:spcAft>
            </a:pPr>
            <a:endParaRPr lang="de-AT" sz="1800" dirty="0"/>
          </a:p>
        </p:txBody>
      </p:sp>
      <p:sp>
        <p:nvSpPr>
          <p:cNvPr id="4" name="Titel 1">
            <a:extLst>
              <a:ext uri="{FF2B5EF4-FFF2-40B4-BE49-F238E27FC236}">
                <a16:creationId xmlns:a16="http://schemas.microsoft.com/office/drawing/2014/main" id="{F43CA2A8-49CA-FAE4-EBBC-462C1BF91A59}"/>
              </a:ext>
            </a:extLst>
          </p:cNvPr>
          <p:cNvSpPr txBox="1">
            <a:spLocks/>
          </p:cNvSpPr>
          <p:nvPr/>
        </p:nvSpPr>
        <p:spPr>
          <a:xfrm>
            <a:off x="468073" y="904892"/>
            <a:ext cx="8425339" cy="59876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000" b="1" i="0" kern="1200" baseline="0">
                <a:solidFill>
                  <a:schemeClr val="bg1"/>
                </a:solidFill>
                <a:latin typeface="Calibri" panose="020F0502020204030204" pitchFamily="34" charset="0"/>
                <a:ea typeface="+mj-ea"/>
                <a:cs typeface="Calibri" panose="020F0502020204030204" pitchFamily="34" charset="0"/>
              </a:defRPr>
            </a:lvl1pPr>
          </a:lstStyle>
          <a:p>
            <a:pPr algn="ctr"/>
            <a:r>
              <a:rPr lang="de-AT" sz="3600" dirty="0">
                <a:solidFill>
                  <a:srgbClr val="505A59"/>
                </a:solidFill>
              </a:rPr>
              <a:t>EAW Schnittstelle</a:t>
            </a:r>
          </a:p>
        </p:txBody>
      </p:sp>
      <p:sp>
        <p:nvSpPr>
          <p:cNvPr id="3" name="Rechteck 2">
            <a:extLst>
              <a:ext uri="{FF2B5EF4-FFF2-40B4-BE49-F238E27FC236}">
                <a16:creationId xmlns:a16="http://schemas.microsoft.com/office/drawing/2014/main" id="{4731FDC4-9325-629A-A638-88EE0D2CC094}"/>
              </a:ext>
            </a:extLst>
          </p:cNvPr>
          <p:cNvSpPr/>
          <p:nvPr/>
        </p:nvSpPr>
        <p:spPr>
          <a:xfrm>
            <a:off x="432272" y="4536231"/>
            <a:ext cx="8496945" cy="111003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Textfeld 4">
            <a:extLst>
              <a:ext uri="{FF2B5EF4-FFF2-40B4-BE49-F238E27FC236}">
                <a16:creationId xmlns:a16="http://schemas.microsoft.com/office/drawing/2014/main" id="{A37AC548-8F01-B7DA-AE2C-0ADE13AE4B02}"/>
              </a:ext>
            </a:extLst>
          </p:cNvPr>
          <p:cNvSpPr txBox="1"/>
          <p:nvPr/>
        </p:nvSpPr>
        <p:spPr>
          <a:xfrm rot="20947277">
            <a:off x="5097732" y="4858120"/>
            <a:ext cx="3808458" cy="341632"/>
          </a:xfrm>
          <a:prstGeom prst="rect">
            <a:avLst/>
          </a:prstGeom>
          <a:noFill/>
        </p:spPr>
        <p:txBody>
          <a:bodyPr wrap="square" rtlCol="0">
            <a:spAutoFit/>
          </a:bodyPr>
          <a:lstStyle/>
          <a:p>
            <a:pPr marL="0" lvl="2">
              <a:lnSpc>
                <a:spcPct val="90000"/>
              </a:lnSpc>
              <a:spcBef>
                <a:spcPct val="20000"/>
              </a:spcBef>
              <a:spcAft>
                <a:spcPts val="600"/>
              </a:spcAft>
            </a:pPr>
            <a:r>
              <a:rPr lang="de-AT" b="1" dirty="0">
                <a:solidFill>
                  <a:srgbClr val="505A59"/>
                </a:solidFill>
              </a:rPr>
              <a:t>=&gt; Berechnung von Ökobilanzen</a:t>
            </a:r>
          </a:p>
        </p:txBody>
      </p:sp>
    </p:spTree>
    <p:extLst>
      <p:ext uri="{BB962C8B-B14F-4D97-AF65-F5344CB8AC3E}">
        <p14:creationId xmlns:p14="http://schemas.microsoft.com/office/powerpoint/2010/main" val="379742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58B2E-54BD-4BA8-99B2-092AD6A42107}"/>
              </a:ext>
            </a:extLst>
          </p:cNvPr>
          <p:cNvSpPr>
            <a:spLocks noGrp="1"/>
          </p:cNvSpPr>
          <p:nvPr>
            <p:ph type="title"/>
          </p:nvPr>
        </p:nvSpPr>
        <p:spPr/>
        <p:txBody>
          <a:bodyPr/>
          <a:lstStyle/>
          <a:p>
            <a:r>
              <a:rPr lang="de-AT" sz="3500" dirty="0"/>
              <a:t>Ökobilanzen</a:t>
            </a:r>
          </a:p>
        </p:txBody>
      </p:sp>
      <p:sp>
        <p:nvSpPr>
          <p:cNvPr id="3" name="Titel 1">
            <a:extLst>
              <a:ext uri="{FF2B5EF4-FFF2-40B4-BE49-F238E27FC236}">
                <a16:creationId xmlns:a16="http://schemas.microsoft.com/office/drawing/2014/main" id="{B5DEFD82-B987-E835-23ED-CA219ED15499}"/>
              </a:ext>
            </a:extLst>
          </p:cNvPr>
          <p:cNvSpPr txBox="1">
            <a:spLocks/>
          </p:cNvSpPr>
          <p:nvPr/>
        </p:nvSpPr>
        <p:spPr>
          <a:xfrm>
            <a:off x="468075" y="1048251"/>
            <a:ext cx="8425339" cy="59876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000" b="1" i="0" kern="1200" baseline="0">
                <a:solidFill>
                  <a:schemeClr val="bg1"/>
                </a:solidFill>
                <a:latin typeface="Calibri" panose="020F0502020204030204" pitchFamily="34" charset="0"/>
                <a:ea typeface="+mj-ea"/>
                <a:cs typeface="Calibri" panose="020F0502020204030204" pitchFamily="34" charset="0"/>
              </a:defRPr>
            </a:lvl1pPr>
          </a:lstStyle>
          <a:p>
            <a:pPr algn="ctr"/>
            <a:r>
              <a:rPr lang="de-AT" sz="3600" dirty="0">
                <a:solidFill>
                  <a:srgbClr val="505A59"/>
                </a:solidFill>
              </a:rPr>
              <a:t>Wozu dienen Ökobilanzen?</a:t>
            </a:r>
          </a:p>
        </p:txBody>
      </p:sp>
      <p:sp>
        <p:nvSpPr>
          <p:cNvPr id="4" name="Inhaltsplatzhalter 4">
            <a:extLst>
              <a:ext uri="{FF2B5EF4-FFF2-40B4-BE49-F238E27FC236}">
                <a16:creationId xmlns:a16="http://schemas.microsoft.com/office/drawing/2014/main" id="{FA2D4B2B-9631-80FF-E032-1F2BDF937A9F}"/>
              </a:ext>
            </a:extLst>
          </p:cNvPr>
          <p:cNvSpPr>
            <a:spLocks noGrp="1"/>
          </p:cNvSpPr>
          <p:nvPr>
            <p:ph idx="1"/>
          </p:nvPr>
        </p:nvSpPr>
        <p:spPr>
          <a:xfrm>
            <a:off x="5040783" y="2002633"/>
            <a:ext cx="3873451" cy="3317696"/>
          </a:xfrm>
        </p:spPr>
        <p:txBody>
          <a:bodyPr/>
          <a:lstStyle/>
          <a:p>
            <a:pPr marL="0" indent="0">
              <a:buNone/>
            </a:pPr>
            <a:r>
              <a:rPr lang="de-AT" dirty="0"/>
              <a:t>Wie ökologisch ist mein Gebäude?</a:t>
            </a:r>
          </a:p>
          <a:p>
            <a:pPr marL="0" indent="0">
              <a:buNone/>
            </a:pPr>
            <a:r>
              <a:rPr lang="de-AT" dirty="0"/>
              <a:t>Was kann ich verbessern?</a:t>
            </a:r>
          </a:p>
          <a:p>
            <a:pPr marL="0" indent="0">
              <a:buNone/>
            </a:pPr>
            <a:r>
              <a:rPr lang="de-AT" dirty="0"/>
              <a:t>Wie viele Punkte bekomme ich dafür in der Gebäudebewertung?</a:t>
            </a:r>
          </a:p>
          <a:p>
            <a:pPr marL="0" indent="0">
              <a:buNone/>
            </a:pPr>
            <a:r>
              <a:rPr lang="de-AT" dirty="0"/>
              <a:t>Wie kann ich meine erforderlichen Nachweise für die EU-Taxonomie erstellen?</a:t>
            </a:r>
          </a:p>
        </p:txBody>
      </p:sp>
      <p:pic>
        <p:nvPicPr>
          <p:cNvPr id="6" name="Grafik 5">
            <a:extLst>
              <a:ext uri="{FF2B5EF4-FFF2-40B4-BE49-F238E27FC236}">
                <a16:creationId xmlns:a16="http://schemas.microsoft.com/office/drawing/2014/main" id="{429B2F08-D1FF-A2F7-789D-87423C79D9B1}"/>
              </a:ext>
            </a:extLst>
          </p:cNvPr>
          <p:cNvPicPr>
            <a:picLocks noChangeAspect="1"/>
          </p:cNvPicPr>
          <p:nvPr/>
        </p:nvPicPr>
        <p:blipFill>
          <a:blip r:embed="rId2"/>
          <a:stretch>
            <a:fillRect/>
          </a:stretch>
        </p:blipFill>
        <p:spPr>
          <a:xfrm>
            <a:off x="468074" y="1983979"/>
            <a:ext cx="3564598" cy="2376399"/>
          </a:xfrm>
          <a:prstGeom prst="rect">
            <a:avLst/>
          </a:prstGeom>
        </p:spPr>
      </p:pic>
      <p:sp>
        <p:nvSpPr>
          <p:cNvPr id="7" name="Textfeld 6">
            <a:extLst>
              <a:ext uri="{FF2B5EF4-FFF2-40B4-BE49-F238E27FC236}">
                <a16:creationId xmlns:a16="http://schemas.microsoft.com/office/drawing/2014/main" id="{AF6AE5AE-A749-9CED-3CE0-9A599F33C08E}"/>
              </a:ext>
            </a:extLst>
          </p:cNvPr>
          <p:cNvSpPr txBox="1"/>
          <p:nvPr/>
        </p:nvSpPr>
        <p:spPr>
          <a:xfrm>
            <a:off x="4102153" y="2455257"/>
            <a:ext cx="869149" cy="1569660"/>
          </a:xfrm>
          <a:prstGeom prst="rect">
            <a:avLst/>
          </a:prstGeom>
          <a:noFill/>
        </p:spPr>
        <p:txBody>
          <a:bodyPr wrap="none" rtlCol="0">
            <a:spAutoFit/>
          </a:bodyPr>
          <a:lstStyle/>
          <a:p>
            <a:r>
              <a:rPr lang="de-AT" sz="9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6423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3DF1C-5250-4F2E-839F-5DE0795815AB}"/>
              </a:ext>
            </a:extLst>
          </p:cNvPr>
          <p:cNvSpPr>
            <a:spLocks noGrp="1"/>
          </p:cNvSpPr>
          <p:nvPr>
            <p:ph type="title"/>
          </p:nvPr>
        </p:nvSpPr>
        <p:spPr>
          <a:xfrm>
            <a:off x="468075" y="903600"/>
            <a:ext cx="8425339" cy="598760"/>
          </a:xfrm>
        </p:spPr>
        <p:txBody>
          <a:bodyPr vert="horz" lIns="91440" tIns="45720" rIns="91440" bIns="45720" rtlCol="0" anchor="ctr">
            <a:noAutofit/>
          </a:bodyPr>
          <a:lstStyle/>
          <a:p>
            <a:r>
              <a:rPr lang="de-AT" sz="3600" dirty="0">
                <a:solidFill>
                  <a:srgbClr val="505A59"/>
                </a:solidFill>
              </a:rPr>
              <a:t>Inhalte</a:t>
            </a:r>
          </a:p>
        </p:txBody>
      </p:sp>
      <p:sp>
        <p:nvSpPr>
          <p:cNvPr id="3" name="Inhaltsplatzhalter 2">
            <a:extLst>
              <a:ext uri="{FF2B5EF4-FFF2-40B4-BE49-F238E27FC236}">
                <a16:creationId xmlns:a16="http://schemas.microsoft.com/office/drawing/2014/main" id="{E037555C-77D4-422A-B73E-A265BDB5F927}"/>
              </a:ext>
            </a:extLst>
          </p:cNvPr>
          <p:cNvSpPr>
            <a:spLocks noGrp="1"/>
          </p:cNvSpPr>
          <p:nvPr>
            <p:ph idx="1"/>
          </p:nvPr>
        </p:nvSpPr>
        <p:spPr/>
        <p:txBody>
          <a:bodyPr>
            <a:noAutofit/>
          </a:bodyPr>
          <a:lstStyle/>
          <a:p>
            <a:pPr>
              <a:spcBef>
                <a:spcPts val="1200"/>
              </a:spcBef>
            </a:pPr>
            <a:r>
              <a:rPr lang="de-DE" dirty="0" err="1"/>
              <a:t>Baubook</a:t>
            </a:r>
            <a:r>
              <a:rPr lang="de-DE" dirty="0"/>
              <a:t> allgemein</a:t>
            </a:r>
          </a:p>
          <a:p>
            <a:pPr>
              <a:spcBef>
                <a:spcPts val="1200"/>
              </a:spcBef>
            </a:pPr>
            <a:r>
              <a:rPr lang="de-DE" dirty="0"/>
              <a:t>EAW (Energieausweis) – Schnittstelle</a:t>
            </a:r>
          </a:p>
          <a:p>
            <a:pPr>
              <a:spcBef>
                <a:spcPts val="1200"/>
              </a:spcBef>
            </a:pPr>
            <a:r>
              <a:rPr lang="de-DE" dirty="0"/>
              <a:t>Ökobilanzen allgemein</a:t>
            </a:r>
          </a:p>
          <a:p>
            <a:pPr>
              <a:spcBef>
                <a:spcPts val="1200"/>
              </a:spcBef>
            </a:pPr>
            <a:r>
              <a:rPr lang="de-DE" dirty="0"/>
              <a:t>OI3 Index</a:t>
            </a:r>
          </a:p>
          <a:p>
            <a:pPr>
              <a:spcBef>
                <a:spcPts val="1200"/>
              </a:spcBef>
            </a:pPr>
            <a:r>
              <a:rPr lang="de-DE" dirty="0"/>
              <a:t>eco2soft Anwendung</a:t>
            </a:r>
          </a:p>
          <a:p>
            <a:pPr marL="0" indent="0">
              <a:spcBef>
                <a:spcPts val="1200"/>
              </a:spcBef>
              <a:buNone/>
            </a:pPr>
            <a:endParaRPr lang="de-DE" dirty="0"/>
          </a:p>
          <a:p>
            <a:pPr>
              <a:spcBef>
                <a:spcPts val="1200"/>
              </a:spcBef>
            </a:pPr>
            <a:endParaRPr lang="de-DE" dirty="0"/>
          </a:p>
        </p:txBody>
      </p:sp>
    </p:spTree>
    <p:extLst>
      <p:ext uri="{BB962C8B-B14F-4D97-AF65-F5344CB8AC3E}">
        <p14:creationId xmlns:p14="http://schemas.microsoft.com/office/powerpoint/2010/main" val="27153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58B2E-54BD-4BA8-99B2-092AD6A42107}"/>
              </a:ext>
            </a:extLst>
          </p:cNvPr>
          <p:cNvSpPr>
            <a:spLocks noGrp="1"/>
          </p:cNvSpPr>
          <p:nvPr>
            <p:ph type="title"/>
          </p:nvPr>
        </p:nvSpPr>
        <p:spPr/>
        <p:txBody>
          <a:bodyPr/>
          <a:lstStyle/>
          <a:p>
            <a:r>
              <a:rPr lang="de-AT" sz="3500" dirty="0"/>
              <a:t>Ökobilanzen</a:t>
            </a:r>
          </a:p>
        </p:txBody>
      </p:sp>
      <p:sp>
        <p:nvSpPr>
          <p:cNvPr id="5" name="Rechteck 4">
            <a:extLst>
              <a:ext uri="{FF2B5EF4-FFF2-40B4-BE49-F238E27FC236}">
                <a16:creationId xmlns:a16="http://schemas.microsoft.com/office/drawing/2014/main" id="{E3A365F5-ECAD-4CA0-B92A-FF60C123FD5F}"/>
              </a:ext>
            </a:extLst>
          </p:cNvPr>
          <p:cNvSpPr/>
          <p:nvPr/>
        </p:nvSpPr>
        <p:spPr bwMode="auto">
          <a:xfrm>
            <a:off x="393097" y="847608"/>
            <a:ext cx="410445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800"/>
              </a:spcAft>
              <a:defRPr/>
            </a:pPr>
            <a:r>
              <a:rPr lang="de-DE" b="1" dirty="0">
                <a:solidFill>
                  <a:srgbClr val="505A59"/>
                </a:solidFill>
              </a:rPr>
              <a:t> Ökobilanzindikatoren gemäß EN 15804</a:t>
            </a:r>
            <a:endParaRPr lang="de-AT" b="1" dirty="0">
              <a:solidFill>
                <a:srgbClr val="505A59"/>
              </a:solidFill>
            </a:endParaRPr>
          </a:p>
        </p:txBody>
      </p:sp>
      <p:grpSp>
        <p:nvGrpSpPr>
          <p:cNvPr id="4" name="Gruppieren 3">
            <a:extLst>
              <a:ext uri="{FF2B5EF4-FFF2-40B4-BE49-F238E27FC236}">
                <a16:creationId xmlns:a16="http://schemas.microsoft.com/office/drawing/2014/main" id="{79F82DDA-4CB7-B9A7-FF9B-E20EEAFBC568}"/>
              </a:ext>
            </a:extLst>
          </p:cNvPr>
          <p:cNvGrpSpPr/>
          <p:nvPr/>
        </p:nvGrpSpPr>
        <p:grpSpPr>
          <a:xfrm>
            <a:off x="511191" y="1223863"/>
            <a:ext cx="4169553" cy="4248472"/>
            <a:chOff x="511191" y="1223863"/>
            <a:chExt cx="4169553" cy="4248472"/>
          </a:xfrm>
        </p:grpSpPr>
        <p:pic>
          <p:nvPicPr>
            <p:cNvPr id="8" name="Grafik 7">
              <a:extLst>
                <a:ext uri="{FF2B5EF4-FFF2-40B4-BE49-F238E27FC236}">
                  <a16:creationId xmlns:a16="http://schemas.microsoft.com/office/drawing/2014/main" id="{97599CE0-67F7-33E0-0BEF-321892DFFEEA}"/>
                </a:ext>
              </a:extLst>
            </p:cNvPr>
            <p:cNvPicPr>
              <a:picLocks noChangeAspect="1"/>
            </p:cNvPicPr>
            <p:nvPr/>
          </p:nvPicPr>
          <p:blipFill>
            <a:blip r:embed="rId2"/>
            <a:stretch>
              <a:fillRect/>
            </a:stretch>
          </p:blipFill>
          <p:spPr>
            <a:xfrm>
              <a:off x="511191" y="1223863"/>
              <a:ext cx="4169553" cy="4248472"/>
            </a:xfrm>
            <a:prstGeom prst="rect">
              <a:avLst/>
            </a:prstGeom>
          </p:spPr>
        </p:pic>
        <p:sp>
          <p:nvSpPr>
            <p:cNvPr id="3" name="Rechteck 2">
              <a:extLst>
                <a:ext uri="{FF2B5EF4-FFF2-40B4-BE49-F238E27FC236}">
                  <a16:creationId xmlns:a16="http://schemas.microsoft.com/office/drawing/2014/main" id="{3C2B6DBF-6456-DEF5-7FA1-1E68DFBC27C0}"/>
                </a:ext>
              </a:extLst>
            </p:cNvPr>
            <p:cNvSpPr/>
            <p:nvPr/>
          </p:nvSpPr>
          <p:spPr>
            <a:xfrm>
              <a:off x="2595967" y="1223863"/>
              <a:ext cx="1152128" cy="111586"/>
            </a:xfrm>
            <a:prstGeom prst="rect">
              <a:avLst/>
            </a:prstGeom>
            <a:solidFill>
              <a:srgbClr val="FBF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Tree>
    <p:extLst>
      <p:ext uri="{BB962C8B-B14F-4D97-AF65-F5344CB8AC3E}">
        <p14:creationId xmlns:p14="http://schemas.microsoft.com/office/powerpoint/2010/main" val="933045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2A63DD-0CB2-4A61-A10A-E610E57C9CDB}"/>
              </a:ext>
            </a:extLst>
          </p:cNvPr>
          <p:cNvSpPr>
            <a:spLocks noGrp="1"/>
          </p:cNvSpPr>
          <p:nvPr>
            <p:ph type="title"/>
          </p:nvPr>
        </p:nvSpPr>
        <p:spPr/>
        <p:txBody>
          <a:bodyPr/>
          <a:lstStyle/>
          <a:p>
            <a:r>
              <a:rPr lang="de-AT" sz="3500" dirty="0"/>
              <a:t>Ökobilanzen</a:t>
            </a:r>
          </a:p>
        </p:txBody>
      </p:sp>
      <p:pic>
        <p:nvPicPr>
          <p:cNvPr id="4" name="Picture 1">
            <a:extLst>
              <a:ext uri="{FF2B5EF4-FFF2-40B4-BE49-F238E27FC236}">
                <a16:creationId xmlns:a16="http://schemas.microsoft.com/office/drawing/2014/main" id="{9D9A283F-76DC-4A55-A320-E7E99709423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880936" y="1281424"/>
            <a:ext cx="7599616" cy="4376288"/>
          </a:xfrm>
          <a:prstGeom prst="rect">
            <a:avLst/>
          </a:prstGeom>
          <a:noFill/>
          <a:ln>
            <a:noFill/>
          </a:ln>
        </p:spPr>
      </p:pic>
      <p:sp>
        <p:nvSpPr>
          <p:cNvPr id="5" name="Rechteck 4">
            <a:extLst>
              <a:ext uri="{FF2B5EF4-FFF2-40B4-BE49-F238E27FC236}">
                <a16:creationId xmlns:a16="http://schemas.microsoft.com/office/drawing/2014/main" id="{97EF39E6-BDAB-1103-02D6-17EB436C019C}"/>
              </a:ext>
            </a:extLst>
          </p:cNvPr>
          <p:cNvSpPr/>
          <p:nvPr/>
        </p:nvSpPr>
        <p:spPr bwMode="auto">
          <a:xfrm>
            <a:off x="393097" y="847608"/>
            <a:ext cx="410445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800"/>
              </a:spcAft>
              <a:defRPr/>
            </a:pPr>
            <a:r>
              <a:rPr lang="de-DE" b="1" dirty="0">
                <a:solidFill>
                  <a:srgbClr val="505A59"/>
                </a:solidFill>
              </a:rPr>
              <a:t>Lebenszyklus in Modulen</a:t>
            </a:r>
            <a:endParaRPr lang="de-AT" b="1" dirty="0">
              <a:solidFill>
                <a:srgbClr val="505A59"/>
              </a:solidFill>
            </a:endParaRPr>
          </a:p>
        </p:txBody>
      </p:sp>
    </p:spTree>
    <p:extLst>
      <p:ext uri="{BB962C8B-B14F-4D97-AF65-F5344CB8AC3E}">
        <p14:creationId xmlns:p14="http://schemas.microsoft.com/office/powerpoint/2010/main" val="3766372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3DF1C-5250-4F2E-839F-5DE0795815AB}"/>
              </a:ext>
            </a:extLst>
          </p:cNvPr>
          <p:cNvSpPr>
            <a:spLocks noGrp="1"/>
          </p:cNvSpPr>
          <p:nvPr>
            <p:ph type="title"/>
          </p:nvPr>
        </p:nvSpPr>
        <p:spPr>
          <a:xfrm>
            <a:off x="3312592" y="121047"/>
            <a:ext cx="5616625" cy="598760"/>
          </a:xfrm>
        </p:spPr>
        <p:txBody>
          <a:bodyPr vert="horz" lIns="91440" tIns="45720" rIns="91440" bIns="45720" rtlCol="0" anchor="ctr">
            <a:normAutofit/>
          </a:bodyPr>
          <a:lstStyle/>
          <a:p>
            <a:pPr>
              <a:lnSpc>
                <a:spcPct val="90000"/>
              </a:lnSpc>
            </a:pPr>
            <a:r>
              <a:rPr lang="de-AT" sz="3500" dirty="0"/>
              <a:t>Datenbank</a:t>
            </a:r>
          </a:p>
        </p:txBody>
      </p:sp>
      <p:sp>
        <p:nvSpPr>
          <p:cNvPr id="4" name="Titel 1">
            <a:extLst>
              <a:ext uri="{FF2B5EF4-FFF2-40B4-BE49-F238E27FC236}">
                <a16:creationId xmlns:a16="http://schemas.microsoft.com/office/drawing/2014/main" id="{F43CA2A8-49CA-FAE4-EBBC-462C1BF91A59}"/>
              </a:ext>
            </a:extLst>
          </p:cNvPr>
          <p:cNvSpPr txBox="1">
            <a:spLocks/>
          </p:cNvSpPr>
          <p:nvPr/>
        </p:nvSpPr>
        <p:spPr>
          <a:xfrm>
            <a:off x="468073" y="904892"/>
            <a:ext cx="8425339" cy="59876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000" b="1" i="0" kern="1200" baseline="0">
                <a:solidFill>
                  <a:schemeClr val="bg1"/>
                </a:solidFill>
                <a:latin typeface="Calibri" panose="020F0502020204030204" pitchFamily="34" charset="0"/>
                <a:ea typeface="+mj-ea"/>
                <a:cs typeface="Calibri" panose="020F0502020204030204" pitchFamily="34" charset="0"/>
              </a:defRPr>
            </a:lvl1pPr>
          </a:lstStyle>
          <a:p>
            <a:pPr algn="ctr"/>
            <a:r>
              <a:rPr lang="de-AT" sz="2400" dirty="0">
                <a:solidFill>
                  <a:srgbClr val="505A59"/>
                </a:solidFill>
              </a:rPr>
              <a:t>EAW Schnittstelle</a:t>
            </a:r>
            <a:br>
              <a:rPr lang="de-AT" sz="2400" dirty="0">
                <a:solidFill>
                  <a:srgbClr val="505A59"/>
                </a:solidFill>
              </a:rPr>
            </a:br>
            <a:r>
              <a:rPr lang="de-AT" sz="2400" dirty="0">
                <a:solidFill>
                  <a:srgbClr val="505A59"/>
                </a:solidFill>
              </a:rPr>
              <a:t>Bauökologische Daten – Environmental Produkt Declaration</a:t>
            </a:r>
          </a:p>
        </p:txBody>
      </p:sp>
      <p:pic>
        <p:nvPicPr>
          <p:cNvPr id="9" name="Grafik 8">
            <a:extLst>
              <a:ext uri="{FF2B5EF4-FFF2-40B4-BE49-F238E27FC236}">
                <a16:creationId xmlns:a16="http://schemas.microsoft.com/office/drawing/2014/main" id="{F3BAF26A-BBB0-687A-5292-B59E76CF6291}"/>
              </a:ext>
            </a:extLst>
          </p:cNvPr>
          <p:cNvPicPr>
            <a:picLocks noChangeAspect="1"/>
          </p:cNvPicPr>
          <p:nvPr/>
        </p:nvPicPr>
        <p:blipFill>
          <a:blip r:embed="rId2"/>
          <a:stretch/>
        </p:blipFill>
        <p:spPr bwMode="auto">
          <a:xfrm>
            <a:off x="495590" y="1655911"/>
            <a:ext cx="1638915" cy="2327259"/>
          </a:xfrm>
          <a:prstGeom prst="rect">
            <a:avLst/>
          </a:prstGeom>
        </p:spPr>
      </p:pic>
      <p:pic>
        <p:nvPicPr>
          <p:cNvPr id="10" name="Grafik 9">
            <a:extLst>
              <a:ext uri="{FF2B5EF4-FFF2-40B4-BE49-F238E27FC236}">
                <a16:creationId xmlns:a16="http://schemas.microsoft.com/office/drawing/2014/main" id="{A60CFD14-6E4A-ADA1-9825-E2BCF7CEB133}"/>
              </a:ext>
            </a:extLst>
          </p:cNvPr>
          <p:cNvPicPr>
            <a:picLocks noChangeAspect="1"/>
          </p:cNvPicPr>
          <p:nvPr/>
        </p:nvPicPr>
        <p:blipFill>
          <a:blip r:embed="rId3"/>
          <a:stretch/>
        </p:blipFill>
        <p:spPr bwMode="auto">
          <a:xfrm>
            <a:off x="1287678" y="2841544"/>
            <a:ext cx="6768752" cy="2725795"/>
          </a:xfrm>
          <a:prstGeom prst="rect">
            <a:avLst/>
          </a:prstGeom>
          <a:ln>
            <a:solidFill>
              <a:schemeClr val="tx1">
                <a:lumMod val="75000"/>
                <a:lumOff val="25000"/>
              </a:schemeClr>
            </a:solidFill>
          </a:ln>
        </p:spPr>
      </p:pic>
      <p:sp>
        <p:nvSpPr>
          <p:cNvPr id="11" name="Textfeld 10">
            <a:extLst>
              <a:ext uri="{FF2B5EF4-FFF2-40B4-BE49-F238E27FC236}">
                <a16:creationId xmlns:a16="http://schemas.microsoft.com/office/drawing/2014/main" id="{7C4A7F88-9177-438B-7466-96ED94E62E66}"/>
              </a:ext>
            </a:extLst>
          </p:cNvPr>
          <p:cNvSpPr txBox="1"/>
          <p:nvPr/>
        </p:nvSpPr>
        <p:spPr bwMode="auto">
          <a:xfrm>
            <a:off x="2232472" y="1596034"/>
            <a:ext cx="5985353" cy="923330"/>
          </a:xfrm>
          <a:prstGeom prst="rect">
            <a:avLst/>
          </a:prstGeom>
          <a:noFill/>
        </p:spPr>
        <p:txBody>
          <a:bodyPr wrap="square" rtlCol="0">
            <a:spAutoFit/>
          </a:bodyPr>
          <a:lstStyle/>
          <a:p>
            <a:pPr>
              <a:defRPr/>
            </a:pPr>
            <a:r>
              <a:rPr lang="de-AT" dirty="0"/>
              <a:t>Ergebnisse in Form von Umweltproduktdeklarationen (EPD)</a:t>
            </a:r>
            <a:endParaRPr dirty="0"/>
          </a:p>
          <a:p>
            <a:pPr>
              <a:defRPr/>
            </a:pPr>
            <a:r>
              <a:rPr lang="de-AT" dirty="0"/>
              <a:t>- Hintergrundinformationen zu Methode und Produkt</a:t>
            </a:r>
            <a:endParaRPr dirty="0"/>
          </a:p>
          <a:p>
            <a:pPr>
              <a:defRPr/>
            </a:pPr>
            <a:r>
              <a:rPr lang="de-AT" dirty="0"/>
              <a:t>- Tabellen mit Indikatorwerten</a:t>
            </a:r>
            <a:endParaRPr dirty="0"/>
          </a:p>
        </p:txBody>
      </p:sp>
    </p:spTree>
    <p:extLst>
      <p:ext uri="{BB962C8B-B14F-4D97-AF65-F5344CB8AC3E}">
        <p14:creationId xmlns:p14="http://schemas.microsoft.com/office/powerpoint/2010/main" val="4262559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3DF1C-5250-4F2E-839F-5DE0795815AB}"/>
              </a:ext>
            </a:extLst>
          </p:cNvPr>
          <p:cNvSpPr>
            <a:spLocks noGrp="1"/>
          </p:cNvSpPr>
          <p:nvPr>
            <p:ph type="title"/>
          </p:nvPr>
        </p:nvSpPr>
        <p:spPr>
          <a:xfrm>
            <a:off x="3312592" y="121047"/>
            <a:ext cx="5616625" cy="598760"/>
          </a:xfrm>
        </p:spPr>
        <p:txBody>
          <a:bodyPr vert="horz" lIns="91440" tIns="45720" rIns="91440" bIns="45720" rtlCol="0" anchor="ctr">
            <a:normAutofit/>
          </a:bodyPr>
          <a:lstStyle/>
          <a:p>
            <a:pPr>
              <a:lnSpc>
                <a:spcPct val="90000"/>
              </a:lnSpc>
            </a:pPr>
            <a:r>
              <a:rPr lang="de-AT" sz="3500" dirty="0"/>
              <a:t>Datenbank</a:t>
            </a:r>
          </a:p>
        </p:txBody>
      </p:sp>
      <p:sp>
        <p:nvSpPr>
          <p:cNvPr id="4" name="Titel 1">
            <a:extLst>
              <a:ext uri="{FF2B5EF4-FFF2-40B4-BE49-F238E27FC236}">
                <a16:creationId xmlns:a16="http://schemas.microsoft.com/office/drawing/2014/main" id="{F43CA2A8-49CA-FAE4-EBBC-462C1BF91A59}"/>
              </a:ext>
            </a:extLst>
          </p:cNvPr>
          <p:cNvSpPr txBox="1">
            <a:spLocks/>
          </p:cNvSpPr>
          <p:nvPr/>
        </p:nvSpPr>
        <p:spPr>
          <a:xfrm>
            <a:off x="468073" y="904892"/>
            <a:ext cx="8425339" cy="59876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000" b="1" i="0" kern="1200" baseline="0">
                <a:solidFill>
                  <a:schemeClr val="bg1"/>
                </a:solidFill>
                <a:latin typeface="Calibri" panose="020F0502020204030204" pitchFamily="34" charset="0"/>
                <a:ea typeface="+mj-ea"/>
                <a:cs typeface="Calibri" panose="020F0502020204030204" pitchFamily="34" charset="0"/>
              </a:defRPr>
            </a:lvl1pPr>
          </a:lstStyle>
          <a:p>
            <a:pPr algn="ctr"/>
            <a:r>
              <a:rPr lang="de-AT" sz="2400" dirty="0">
                <a:solidFill>
                  <a:srgbClr val="505A59"/>
                </a:solidFill>
              </a:rPr>
              <a:t>EAW Schnittstelle</a:t>
            </a:r>
            <a:br>
              <a:rPr lang="de-AT" sz="2400" dirty="0">
                <a:solidFill>
                  <a:srgbClr val="505A59"/>
                </a:solidFill>
              </a:rPr>
            </a:br>
            <a:r>
              <a:rPr lang="de-AT" sz="2400" dirty="0">
                <a:solidFill>
                  <a:srgbClr val="505A59"/>
                </a:solidFill>
              </a:rPr>
              <a:t>Bauökologische Daten – Environmental Produkt Declaration</a:t>
            </a:r>
          </a:p>
        </p:txBody>
      </p:sp>
      <p:pic>
        <p:nvPicPr>
          <p:cNvPr id="3" name="Grafik 2">
            <a:extLst>
              <a:ext uri="{FF2B5EF4-FFF2-40B4-BE49-F238E27FC236}">
                <a16:creationId xmlns:a16="http://schemas.microsoft.com/office/drawing/2014/main" id="{14C39A0F-19C7-ADDA-84CE-4BD2D1EE48B2}"/>
              </a:ext>
            </a:extLst>
          </p:cNvPr>
          <p:cNvPicPr>
            <a:picLocks noChangeAspect="1"/>
          </p:cNvPicPr>
          <p:nvPr/>
        </p:nvPicPr>
        <p:blipFill>
          <a:blip r:embed="rId2"/>
          <a:stretch>
            <a:fillRect/>
          </a:stretch>
        </p:blipFill>
        <p:spPr>
          <a:xfrm>
            <a:off x="612000" y="1620000"/>
            <a:ext cx="6515379" cy="3466029"/>
          </a:xfrm>
          <a:prstGeom prst="rect">
            <a:avLst/>
          </a:prstGeom>
        </p:spPr>
      </p:pic>
      <p:sp>
        <p:nvSpPr>
          <p:cNvPr id="5" name="Rechteck 4">
            <a:extLst>
              <a:ext uri="{FF2B5EF4-FFF2-40B4-BE49-F238E27FC236}">
                <a16:creationId xmlns:a16="http://schemas.microsoft.com/office/drawing/2014/main" id="{45C61D26-4EDB-B5D8-7F91-23291C92FEE5}"/>
              </a:ext>
            </a:extLst>
          </p:cNvPr>
          <p:cNvSpPr/>
          <p:nvPr/>
        </p:nvSpPr>
        <p:spPr>
          <a:xfrm>
            <a:off x="612000" y="2087959"/>
            <a:ext cx="32046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7" name="Gerade Verbindung mit Pfeil 6">
            <a:extLst>
              <a:ext uri="{FF2B5EF4-FFF2-40B4-BE49-F238E27FC236}">
                <a16:creationId xmlns:a16="http://schemas.microsoft.com/office/drawing/2014/main" id="{6920D9D6-888F-EFFF-F35B-4913542A46F6}"/>
              </a:ext>
            </a:extLst>
          </p:cNvPr>
          <p:cNvCxnSpPr>
            <a:stCxn id="5" idx="3"/>
          </p:cNvCxnSpPr>
          <p:nvPr/>
        </p:nvCxnSpPr>
        <p:spPr>
          <a:xfrm flipV="1">
            <a:off x="3816648" y="2159967"/>
            <a:ext cx="3744416" cy="360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734B7308-1144-F24B-D8F3-68FB1300D662}"/>
              </a:ext>
            </a:extLst>
          </p:cNvPr>
          <p:cNvSpPr txBox="1"/>
          <p:nvPr/>
        </p:nvSpPr>
        <p:spPr>
          <a:xfrm>
            <a:off x="7633339" y="2011305"/>
            <a:ext cx="1439625" cy="369332"/>
          </a:xfrm>
          <a:prstGeom prst="rect">
            <a:avLst/>
          </a:prstGeom>
          <a:noFill/>
        </p:spPr>
        <p:txBody>
          <a:bodyPr wrap="none" rtlCol="0">
            <a:spAutoFit/>
          </a:bodyPr>
          <a:lstStyle/>
          <a:p>
            <a:r>
              <a:rPr lang="de-AT" dirty="0"/>
              <a:t>Nächste Folie</a:t>
            </a:r>
          </a:p>
        </p:txBody>
      </p:sp>
    </p:spTree>
    <p:extLst>
      <p:ext uri="{BB962C8B-B14F-4D97-AF65-F5344CB8AC3E}">
        <p14:creationId xmlns:p14="http://schemas.microsoft.com/office/powerpoint/2010/main" val="2961287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3DF1C-5250-4F2E-839F-5DE0795815AB}"/>
              </a:ext>
            </a:extLst>
          </p:cNvPr>
          <p:cNvSpPr>
            <a:spLocks noGrp="1"/>
          </p:cNvSpPr>
          <p:nvPr>
            <p:ph type="title"/>
          </p:nvPr>
        </p:nvSpPr>
        <p:spPr>
          <a:xfrm>
            <a:off x="3312592" y="121047"/>
            <a:ext cx="5616625" cy="598760"/>
          </a:xfrm>
        </p:spPr>
        <p:txBody>
          <a:bodyPr vert="horz" lIns="91440" tIns="45720" rIns="91440" bIns="45720" rtlCol="0" anchor="ctr">
            <a:normAutofit/>
          </a:bodyPr>
          <a:lstStyle/>
          <a:p>
            <a:pPr>
              <a:lnSpc>
                <a:spcPct val="90000"/>
              </a:lnSpc>
            </a:pPr>
            <a:r>
              <a:rPr lang="de-AT" sz="3500" dirty="0"/>
              <a:t>Datenbank</a:t>
            </a:r>
          </a:p>
        </p:txBody>
      </p:sp>
      <p:sp>
        <p:nvSpPr>
          <p:cNvPr id="4" name="Titel 1">
            <a:extLst>
              <a:ext uri="{FF2B5EF4-FFF2-40B4-BE49-F238E27FC236}">
                <a16:creationId xmlns:a16="http://schemas.microsoft.com/office/drawing/2014/main" id="{F43CA2A8-49CA-FAE4-EBBC-462C1BF91A59}"/>
              </a:ext>
            </a:extLst>
          </p:cNvPr>
          <p:cNvSpPr txBox="1">
            <a:spLocks/>
          </p:cNvSpPr>
          <p:nvPr/>
        </p:nvSpPr>
        <p:spPr>
          <a:xfrm>
            <a:off x="468073" y="904892"/>
            <a:ext cx="8425339" cy="59876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000" b="1" i="0" kern="1200" baseline="0">
                <a:solidFill>
                  <a:schemeClr val="bg1"/>
                </a:solidFill>
                <a:latin typeface="Calibri" panose="020F0502020204030204" pitchFamily="34" charset="0"/>
                <a:ea typeface="+mj-ea"/>
                <a:cs typeface="Calibri" panose="020F0502020204030204" pitchFamily="34" charset="0"/>
              </a:defRPr>
            </a:lvl1pPr>
          </a:lstStyle>
          <a:p>
            <a:pPr algn="ctr"/>
            <a:r>
              <a:rPr lang="de-AT" sz="2400" dirty="0">
                <a:solidFill>
                  <a:srgbClr val="505A59"/>
                </a:solidFill>
              </a:rPr>
              <a:t>EAW Schnittstelle</a:t>
            </a:r>
            <a:br>
              <a:rPr lang="de-AT" sz="2400" dirty="0">
                <a:solidFill>
                  <a:srgbClr val="505A59"/>
                </a:solidFill>
              </a:rPr>
            </a:br>
            <a:r>
              <a:rPr lang="de-AT" sz="2400" dirty="0">
                <a:solidFill>
                  <a:srgbClr val="505A59"/>
                </a:solidFill>
              </a:rPr>
              <a:t>Bauökologische Daten – Environmental Produkt Declaration</a:t>
            </a:r>
          </a:p>
        </p:txBody>
      </p:sp>
      <p:pic>
        <p:nvPicPr>
          <p:cNvPr id="5" name="Grafik 4">
            <a:extLst>
              <a:ext uri="{FF2B5EF4-FFF2-40B4-BE49-F238E27FC236}">
                <a16:creationId xmlns:a16="http://schemas.microsoft.com/office/drawing/2014/main" id="{D417CF9C-B24B-803C-76B1-3773A2E2AD9B}"/>
              </a:ext>
            </a:extLst>
          </p:cNvPr>
          <p:cNvPicPr>
            <a:picLocks noChangeAspect="1"/>
          </p:cNvPicPr>
          <p:nvPr/>
        </p:nvPicPr>
        <p:blipFill>
          <a:blip r:embed="rId2"/>
          <a:srcRect t="7772"/>
          <a:stretch/>
        </p:blipFill>
        <p:spPr bwMode="auto">
          <a:xfrm>
            <a:off x="612000" y="1620000"/>
            <a:ext cx="6278461" cy="3840488"/>
          </a:xfrm>
          <a:prstGeom prst="rect">
            <a:avLst/>
          </a:prstGeom>
        </p:spPr>
      </p:pic>
    </p:spTree>
    <p:extLst>
      <p:ext uri="{BB962C8B-B14F-4D97-AF65-F5344CB8AC3E}">
        <p14:creationId xmlns:p14="http://schemas.microsoft.com/office/powerpoint/2010/main" val="737961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3DF1C-5250-4F2E-839F-5DE0795815AB}"/>
              </a:ext>
            </a:extLst>
          </p:cNvPr>
          <p:cNvSpPr>
            <a:spLocks noGrp="1"/>
          </p:cNvSpPr>
          <p:nvPr>
            <p:ph type="title"/>
          </p:nvPr>
        </p:nvSpPr>
        <p:spPr>
          <a:xfrm>
            <a:off x="3312592" y="121047"/>
            <a:ext cx="5616625" cy="598760"/>
          </a:xfrm>
        </p:spPr>
        <p:txBody>
          <a:bodyPr vert="horz" lIns="91440" tIns="45720" rIns="91440" bIns="45720" rtlCol="0" anchor="ctr">
            <a:normAutofit/>
          </a:bodyPr>
          <a:lstStyle/>
          <a:p>
            <a:pPr>
              <a:lnSpc>
                <a:spcPct val="90000"/>
              </a:lnSpc>
            </a:pPr>
            <a:r>
              <a:rPr lang="de-AT" sz="3500" dirty="0"/>
              <a:t>Datenbank</a:t>
            </a:r>
          </a:p>
        </p:txBody>
      </p:sp>
      <p:sp>
        <p:nvSpPr>
          <p:cNvPr id="4" name="Titel 1">
            <a:extLst>
              <a:ext uri="{FF2B5EF4-FFF2-40B4-BE49-F238E27FC236}">
                <a16:creationId xmlns:a16="http://schemas.microsoft.com/office/drawing/2014/main" id="{F43CA2A8-49CA-FAE4-EBBC-462C1BF91A59}"/>
              </a:ext>
            </a:extLst>
          </p:cNvPr>
          <p:cNvSpPr txBox="1">
            <a:spLocks/>
          </p:cNvSpPr>
          <p:nvPr/>
        </p:nvSpPr>
        <p:spPr>
          <a:xfrm>
            <a:off x="468073" y="904892"/>
            <a:ext cx="8425339" cy="59876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000" b="1" i="0" kern="1200" baseline="0">
                <a:solidFill>
                  <a:schemeClr val="bg1"/>
                </a:solidFill>
                <a:latin typeface="Calibri" panose="020F0502020204030204" pitchFamily="34" charset="0"/>
                <a:ea typeface="+mj-ea"/>
                <a:cs typeface="Calibri" panose="020F0502020204030204" pitchFamily="34" charset="0"/>
              </a:defRPr>
            </a:lvl1pPr>
          </a:lstStyle>
          <a:p>
            <a:pPr algn="ctr"/>
            <a:r>
              <a:rPr lang="de-AT" sz="2400" dirty="0">
                <a:solidFill>
                  <a:srgbClr val="505A59"/>
                </a:solidFill>
              </a:rPr>
              <a:t>EAW Schnittstelle</a:t>
            </a:r>
            <a:br>
              <a:rPr lang="de-AT" sz="2400" dirty="0">
                <a:solidFill>
                  <a:srgbClr val="505A59"/>
                </a:solidFill>
              </a:rPr>
            </a:br>
            <a:r>
              <a:rPr lang="de-AT" sz="2400" dirty="0">
                <a:solidFill>
                  <a:srgbClr val="505A59"/>
                </a:solidFill>
              </a:rPr>
              <a:t>Bauökologische Daten – Ökobilanzregeln</a:t>
            </a:r>
          </a:p>
        </p:txBody>
      </p:sp>
      <p:sp>
        <p:nvSpPr>
          <p:cNvPr id="3" name="Inhaltsplatzhalter 2">
            <a:extLst>
              <a:ext uri="{FF2B5EF4-FFF2-40B4-BE49-F238E27FC236}">
                <a16:creationId xmlns:a16="http://schemas.microsoft.com/office/drawing/2014/main" id="{F0883A9D-35CE-7B68-4534-0E1ED8531F67}"/>
              </a:ext>
            </a:extLst>
          </p:cNvPr>
          <p:cNvSpPr txBox="1">
            <a:spLocks/>
          </p:cNvSpPr>
          <p:nvPr/>
        </p:nvSpPr>
        <p:spPr bwMode="auto">
          <a:xfrm>
            <a:off x="524976" y="1676212"/>
            <a:ext cx="8425338" cy="40144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de-DE" dirty="0">
                <a:latin typeface="+mn-lt"/>
              </a:rPr>
              <a:t>Nur EPD mit gleichen Bilanzierungsmethoden und Grundlagendatenbanken sind vergleichbar. </a:t>
            </a:r>
          </a:p>
          <a:p>
            <a:pPr>
              <a:defRPr/>
            </a:pPr>
            <a:r>
              <a:rPr lang="de-DE" sz="1800" dirty="0">
                <a:latin typeface="+mn-lt"/>
              </a:rPr>
              <a:t>Welche </a:t>
            </a:r>
            <a:r>
              <a:rPr lang="de-DE" sz="1800" b="1" dirty="0">
                <a:solidFill>
                  <a:schemeClr val="bg2">
                    <a:lumMod val="50000"/>
                  </a:schemeClr>
                </a:solidFill>
                <a:latin typeface="+mn-lt"/>
              </a:rPr>
              <a:t>Hintergrunddatenbanken</a:t>
            </a:r>
            <a:r>
              <a:rPr lang="de-DE" sz="1800" dirty="0">
                <a:latin typeface="+mn-lt"/>
              </a:rPr>
              <a:t> werden verwendet?</a:t>
            </a:r>
            <a:endParaRPr lang="de-DE" dirty="0"/>
          </a:p>
          <a:p>
            <a:pPr lvl="1">
              <a:defRPr/>
            </a:pPr>
            <a:endParaRPr lang="de-DE" sz="1800" dirty="0">
              <a:latin typeface="+mn-lt"/>
            </a:endParaRPr>
          </a:p>
          <a:p>
            <a:pPr lvl="1">
              <a:defRPr/>
            </a:pPr>
            <a:endParaRPr lang="de-DE" sz="1800" dirty="0">
              <a:latin typeface="+mn-lt"/>
            </a:endParaRPr>
          </a:p>
          <a:p>
            <a:pPr marL="457190" lvl="1" indent="0">
              <a:spcBef>
                <a:spcPts val="600"/>
              </a:spcBef>
              <a:buFont typeface="Arial" pitchFamily="34" charset="0"/>
              <a:buNone/>
              <a:defRPr/>
            </a:pPr>
            <a:endParaRPr lang="de-DE" sz="1800" dirty="0">
              <a:latin typeface="+mn-lt"/>
            </a:endParaRPr>
          </a:p>
          <a:p>
            <a:pPr marL="457190" lvl="1" indent="0">
              <a:spcBef>
                <a:spcPts val="600"/>
              </a:spcBef>
              <a:buFont typeface="Arial" pitchFamily="34" charset="0"/>
              <a:buNone/>
              <a:defRPr/>
            </a:pPr>
            <a:endParaRPr lang="de-DE" sz="1800" dirty="0">
              <a:latin typeface="+mn-lt"/>
            </a:endParaRPr>
          </a:p>
          <a:p>
            <a:pPr marL="457190" lvl="1" indent="0">
              <a:spcBef>
                <a:spcPts val="600"/>
              </a:spcBef>
              <a:buFont typeface="Arial" pitchFamily="34" charset="0"/>
              <a:buNone/>
              <a:defRPr/>
            </a:pPr>
            <a:endParaRPr lang="de-DE" sz="1800" dirty="0">
              <a:latin typeface="+mn-lt"/>
            </a:endParaRPr>
          </a:p>
        </p:txBody>
      </p:sp>
      <p:graphicFrame>
        <p:nvGraphicFramePr>
          <p:cNvPr id="6" name="Tabelle 5">
            <a:extLst>
              <a:ext uri="{FF2B5EF4-FFF2-40B4-BE49-F238E27FC236}">
                <a16:creationId xmlns:a16="http://schemas.microsoft.com/office/drawing/2014/main" id="{A83A2750-F002-86B6-C1DD-395097DF2A62}"/>
              </a:ext>
            </a:extLst>
          </p:cNvPr>
          <p:cNvGraphicFramePr>
            <a:graphicFrameLocks noGrp="1"/>
          </p:cNvGraphicFramePr>
          <p:nvPr>
            <p:extLst>
              <p:ext uri="{D42A27DB-BD31-4B8C-83A1-F6EECF244321}">
                <p14:modId xmlns:p14="http://schemas.microsoft.com/office/powerpoint/2010/main" val="1025424037"/>
              </p:ext>
            </p:extLst>
          </p:nvPr>
        </p:nvGraphicFramePr>
        <p:xfrm>
          <a:off x="1065234" y="2972353"/>
          <a:ext cx="6840756" cy="1335115"/>
        </p:xfrm>
        <a:graphic>
          <a:graphicData uri="http://schemas.openxmlformats.org/drawingml/2006/table">
            <a:tbl>
              <a:tblPr/>
              <a:tblGrid>
                <a:gridCol w="1296826">
                  <a:extLst>
                    <a:ext uri="{9D8B030D-6E8A-4147-A177-3AD203B41FA5}">
                      <a16:colId xmlns:a16="http://schemas.microsoft.com/office/drawing/2014/main" val="20000"/>
                    </a:ext>
                  </a:extLst>
                </a:gridCol>
                <a:gridCol w="1296826">
                  <a:extLst>
                    <a:ext uri="{9D8B030D-6E8A-4147-A177-3AD203B41FA5}">
                      <a16:colId xmlns:a16="http://schemas.microsoft.com/office/drawing/2014/main" val="20001"/>
                    </a:ext>
                  </a:extLst>
                </a:gridCol>
                <a:gridCol w="1475139">
                  <a:extLst>
                    <a:ext uri="{9D8B030D-6E8A-4147-A177-3AD203B41FA5}">
                      <a16:colId xmlns:a16="http://schemas.microsoft.com/office/drawing/2014/main" val="20002"/>
                    </a:ext>
                  </a:extLst>
                </a:gridCol>
                <a:gridCol w="1475139">
                  <a:extLst>
                    <a:ext uri="{9D8B030D-6E8A-4147-A177-3AD203B41FA5}">
                      <a16:colId xmlns:a16="http://schemas.microsoft.com/office/drawing/2014/main" val="20003"/>
                    </a:ext>
                  </a:extLst>
                </a:gridCol>
                <a:gridCol w="1296826">
                  <a:extLst>
                    <a:ext uri="{9D8B030D-6E8A-4147-A177-3AD203B41FA5}">
                      <a16:colId xmlns:a16="http://schemas.microsoft.com/office/drawing/2014/main" val="20004"/>
                    </a:ext>
                  </a:extLst>
                </a:gridCol>
              </a:tblGrid>
              <a:tr h="327312">
                <a:tc>
                  <a:txBody>
                    <a:bodyPr/>
                    <a:lstStyle/>
                    <a:p>
                      <a:pPr algn="l">
                        <a:defRPr/>
                      </a:pPr>
                      <a:r>
                        <a:rPr lang="de-AT" sz="1600" b="1" u="none" strike="noStrike">
                          <a:latin typeface="+mn-lt"/>
                        </a:rPr>
                        <a:t>Indikator</a:t>
                      </a:r>
                      <a:endParaRPr lang="de-AT" sz="1600" b="1" i="0" u="none" strike="noStrike">
                        <a:solidFill>
                          <a:srgbClr val="000000"/>
                        </a:solidFill>
                        <a:latin typeface="+mn-lt"/>
                        <a:cs typeface="Arial"/>
                      </a:endParaRPr>
                    </a:p>
                  </a:txBody>
                  <a:tcPr marL="9525" marR="9525" marT="9525" marB="0"/>
                </a:tc>
                <a:tc>
                  <a:txBody>
                    <a:bodyPr/>
                    <a:lstStyle/>
                    <a:p>
                      <a:pPr algn="ctr">
                        <a:defRPr/>
                      </a:pPr>
                      <a:r>
                        <a:rPr lang="de-AT" sz="1600" b="1" u="none" strike="noStrike">
                          <a:latin typeface="+mn-lt"/>
                        </a:rPr>
                        <a:t>Einheit</a:t>
                      </a:r>
                      <a:endParaRPr lang="de-AT" sz="1600" b="1" i="0" u="none" strike="noStrike">
                        <a:solidFill>
                          <a:srgbClr val="000000"/>
                        </a:solidFill>
                        <a:latin typeface="+mn-lt"/>
                        <a:cs typeface="Arial"/>
                      </a:endParaRPr>
                    </a:p>
                  </a:txBody>
                  <a:tcPr marL="9525" marR="9525" marT="9525" marB="0"/>
                </a:tc>
                <a:tc>
                  <a:txBody>
                    <a:bodyPr/>
                    <a:lstStyle/>
                    <a:p>
                      <a:pPr algn="ctr">
                        <a:defRPr/>
                      </a:pPr>
                      <a:r>
                        <a:rPr lang="de-AT" sz="1600" b="1" u="none" strike="noStrike" dirty="0" err="1">
                          <a:latin typeface="+mn-lt"/>
                        </a:rPr>
                        <a:t>ecoinvent</a:t>
                      </a:r>
                      <a:endParaRPr lang="de-AT" sz="1600" b="1" i="0" u="none" strike="noStrike" dirty="0">
                        <a:solidFill>
                          <a:srgbClr val="000000"/>
                        </a:solidFill>
                        <a:latin typeface="+mn-lt"/>
                        <a:cs typeface="Arial"/>
                      </a:endParaRPr>
                    </a:p>
                  </a:txBody>
                  <a:tcPr marL="9525" marR="9525" marT="9525" marB="0">
                    <a:solidFill>
                      <a:schemeClr val="accent3">
                        <a:lumMod val="60000"/>
                        <a:lumOff val="40000"/>
                      </a:schemeClr>
                    </a:solidFill>
                  </a:tcPr>
                </a:tc>
                <a:tc>
                  <a:txBody>
                    <a:bodyPr/>
                    <a:lstStyle/>
                    <a:p>
                      <a:pPr algn="ctr">
                        <a:defRPr/>
                      </a:pPr>
                      <a:r>
                        <a:rPr lang="de-AT" sz="1600" b="1" u="none" strike="noStrike">
                          <a:latin typeface="+mn-lt"/>
                        </a:rPr>
                        <a:t>Gabi</a:t>
                      </a:r>
                      <a:endParaRPr lang="de-AT" sz="1600" b="1" i="0" u="none" strike="noStrike">
                        <a:solidFill>
                          <a:srgbClr val="000000"/>
                        </a:solidFill>
                        <a:latin typeface="+mn-lt"/>
                        <a:cs typeface="Arial"/>
                      </a:endParaRPr>
                    </a:p>
                  </a:txBody>
                  <a:tcPr marL="9525" marR="9525" marT="9525" marB="0"/>
                </a:tc>
                <a:tc>
                  <a:txBody>
                    <a:bodyPr/>
                    <a:lstStyle/>
                    <a:p>
                      <a:pPr algn="r">
                        <a:defRPr/>
                      </a:pPr>
                      <a:r>
                        <a:rPr lang="de-AT" sz="1600" b="1" u="none" strike="noStrike">
                          <a:latin typeface="+mn-lt"/>
                        </a:rPr>
                        <a:t>Unterschied</a:t>
                      </a:r>
                      <a:endParaRPr lang="de-AT" sz="1600" b="1" i="0" u="none" strike="noStrike">
                        <a:solidFill>
                          <a:srgbClr val="000000"/>
                        </a:solidFill>
                        <a:latin typeface="+mn-lt"/>
                        <a:cs typeface="Arial"/>
                      </a:endParaRPr>
                    </a:p>
                  </a:txBody>
                  <a:tcPr marL="9525" marR="9525" marT="9525" marB="0"/>
                </a:tc>
                <a:extLst>
                  <a:ext uri="{0D108BD9-81ED-4DB2-BD59-A6C34878D82A}">
                    <a16:rowId xmlns:a16="http://schemas.microsoft.com/office/drawing/2014/main" val="10000"/>
                  </a:ext>
                </a:extLst>
              </a:tr>
              <a:tr h="353179">
                <a:tc>
                  <a:txBody>
                    <a:bodyPr/>
                    <a:lstStyle/>
                    <a:p>
                      <a:pPr algn="l">
                        <a:defRPr/>
                      </a:pPr>
                      <a:r>
                        <a:rPr lang="de-AT" sz="1600" u="none" strike="noStrike" dirty="0">
                          <a:latin typeface="+mn-lt"/>
                        </a:rPr>
                        <a:t>PERNT </a:t>
                      </a:r>
                      <a:endParaRPr lang="de-AT" sz="1600" b="0" i="0" u="none" strike="noStrike" dirty="0">
                        <a:solidFill>
                          <a:srgbClr val="000000"/>
                        </a:solidFill>
                        <a:latin typeface="+mn-lt"/>
                        <a:cs typeface="Arial"/>
                      </a:endParaRPr>
                    </a:p>
                  </a:txBody>
                  <a:tcPr marL="9525" marR="9525" marT="9525" marB="0"/>
                </a:tc>
                <a:tc>
                  <a:txBody>
                    <a:bodyPr/>
                    <a:lstStyle/>
                    <a:p>
                      <a:pPr algn="ctr">
                        <a:defRPr/>
                      </a:pPr>
                      <a:r>
                        <a:rPr lang="de-AT" sz="1600" b="0" i="0" u="none" strike="noStrike">
                          <a:solidFill>
                            <a:srgbClr val="000000"/>
                          </a:solidFill>
                          <a:latin typeface="+mn-lt"/>
                          <a:cs typeface="Arial"/>
                        </a:rPr>
                        <a:t>MJ / kg</a:t>
                      </a:r>
                    </a:p>
                  </a:txBody>
                  <a:tcPr marL="9525" marR="9525" marT="9525" marB="0"/>
                </a:tc>
                <a:tc>
                  <a:txBody>
                    <a:bodyPr/>
                    <a:lstStyle/>
                    <a:p>
                      <a:pPr algn="ctr">
                        <a:defRPr/>
                      </a:pPr>
                      <a:r>
                        <a:rPr lang="de-AT" sz="1600" u="none" strike="noStrike">
                          <a:latin typeface="+mn-lt"/>
                        </a:rPr>
                        <a:t>            0,508 </a:t>
                      </a:r>
                      <a:endParaRPr lang="de-AT" sz="1600" b="0" i="0" u="none" strike="noStrike">
                        <a:solidFill>
                          <a:srgbClr val="000000"/>
                        </a:solidFill>
                        <a:latin typeface="+mn-lt"/>
                        <a:cs typeface="Arial"/>
                      </a:endParaRPr>
                    </a:p>
                  </a:txBody>
                  <a:tcPr marL="9525" marR="9525" marT="9525" marB="0">
                    <a:solidFill>
                      <a:schemeClr val="accent3">
                        <a:lumMod val="60000"/>
                        <a:lumOff val="40000"/>
                      </a:schemeClr>
                    </a:solidFill>
                  </a:tcPr>
                </a:tc>
                <a:tc>
                  <a:txBody>
                    <a:bodyPr/>
                    <a:lstStyle/>
                    <a:p>
                      <a:pPr algn="ctr">
                        <a:defRPr/>
                      </a:pPr>
                      <a:r>
                        <a:rPr lang="de-AT" sz="1600" u="none" strike="noStrike">
                          <a:latin typeface="+mn-lt"/>
                        </a:rPr>
                        <a:t>            0,376 </a:t>
                      </a:r>
                      <a:endParaRPr lang="de-AT" sz="1600" b="0" i="0" u="none" strike="noStrike">
                        <a:solidFill>
                          <a:srgbClr val="000000"/>
                        </a:solidFill>
                        <a:latin typeface="+mn-lt"/>
                        <a:cs typeface="Arial"/>
                      </a:endParaRPr>
                    </a:p>
                  </a:txBody>
                  <a:tcPr marL="9525" marR="9525" marT="9525" marB="0"/>
                </a:tc>
                <a:tc>
                  <a:txBody>
                    <a:bodyPr/>
                    <a:lstStyle/>
                    <a:p>
                      <a:pPr algn="r">
                        <a:defRPr/>
                      </a:pPr>
                      <a:r>
                        <a:rPr lang="de-AT" sz="1600" u="none" strike="noStrike">
                          <a:latin typeface="+mn-lt"/>
                        </a:rPr>
                        <a:t>+35 %</a:t>
                      </a:r>
                      <a:endParaRPr lang="de-AT" sz="1600" b="0" i="0" u="none" strike="noStrike">
                        <a:solidFill>
                          <a:srgbClr val="000000"/>
                        </a:solidFill>
                        <a:latin typeface="+mn-lt"/>
                        <a:cs typeface="Arial"/>
                      </a:endParaRPr>
                    </a:p>
                  </a:txBody>
                  <a:tcPr marL="9525" marR="9525" marT="9525" marB="0"/>
                </a:tc>
                <a:extLst>
                  <a:ext uri="{0D108BD9-81ED-4DB2-BD59-A6C34878D82A}">
                    <a16:rowId xmlns:a16="http://schemas.microsoft.com/office/drawing/2014/main" val="10001"/>
                  </a:ext>
                </a:extLst>
              </a:tr>
              <a:tr h="327312">
                <a:tc>
                  <a:txBody>
                    <a:bodyPr/>
                    <a:lstStyle/>
                    <a:p>
                      <a:pPr algn="l">
                        <a:defRPr/>
                      </a:pPr>
                      <a:r>
                        <a:rPr lang="de-AT" sz="1600" u="none" strike="noStrike" dirty="0">
                          <a:latin typeface="+mn-lt"/>
                        </a:rPr>
                        <a:t>GWP - total</a:t>
                      </a:r>
                      <a:endParaRPr lang="de-AT" sz="1600" b="0" i="0" u="none" strike="noStrike" dirty="0">
                        <a:solidFill>
                          <a:srgbClr val="000000"/>
                        </a:solidFill>
                        <a:latin typeface="+mn-lt"/>
                        <a:cs typeface="Arial"/>
                      </a:endParaRPr>
                    </a:p>
                  </a:txBody>
                  <a:tcPr marL="9525" marR="9525" marT="9525" marB="0"/>
                </a:tc>
                <a:tc>
                  <a:txBody>
                    <a:bodyPr/>
                    <a:lstStyle/>
                    <a:p>
                      <a:pPr algn="ctr">
                        <a:defRPr/>
                      </a:pPr>
                      <a:r>
                        <a:rPr lang="de-AT" sz="1600" b="0" i="0" u="none" strike="noStrike">
                          <a:solidFill>
                            <a:schemeClr val="tx1"/>
                          </a:solidFill>
                          <a:latin typeface="+mn-lt"/>
                          <a:cs typeface="+mn-cs"/>
                        </a:rPr>
                        <a:t>kg CO</a:t>
                      </a:r>
                      <a:r>
                        <a:rPr lang="de-AT" sz="1600" b="0" i="0" u="none" strike="noStrike" baseline="-25000">
                          <a:solidFill>
                            <a:schemeClr val="tx1"/>
                          </a:solidFill>
                          <a:latin typeface="+mn-lt"/>
                          <a:cs typeface="+mn-cs"/>
                        </a:rPr>
                        <a:t>2equ. </a:t>
                      </a:r>
                      <a:r>
                        <a:rPr lang="de-AT" sz="1600" b="0" i="0" u="none" strike="noStrike">
                          <a:solidFill>
                            <a:schemeClr val="tx1"/>
                          </a:solidFill>
                          <a:latin typeface="+mn-lt"/>
                          <a:cs typeface="+mn-cs"/>
                        </a:rPr>
                        <a:t>/ kg</a:t>
                      </a:r>
                      <a:endParaRPr lang="de-AT" sz="1600" b="0" i="0" u="none" strike="noStrike">
                        <a:solidFill>
                          <a:srgbClr val="000000"/>
                        </a:solidFill>
                        <a:latin typeface="+mn-lt"/>
                        <a:cs typeface="Arial"/>
                      </a:endParaRPr>
                    </a:p>
                  </a:txBody>
                  <a:tcPr marL="9525" marR="9525" marT="9525" marB="0"/>
                </a:tc>
                <a:tc>
                  <a:txBody>
                    <a:bodyPr/>
                    <a:lstStyle/>
                    <a:p>
                      <a:pPr algn="ctr">
                        <a:defRPr/>
                      </a:pPr>
                      <a:r>
                        <a:rPr lang="de-AT" sz="1600" u="none" strike="noStrike">
                          <a:latin typeface="+mn-lt"/>
                        </a:rPr>
                        <a:t>            0,173 </a:t>
                      </a:r>
                      <a:endParaRPr lang="de-AT" sz="1600" b="0" i="0" u="none" strike="noStrike">
                        <a:solidFill>
                          <a:srgbClr val="000000"/>
                        </a:solidFill>
                        <a:latin typeface="+mn-lt"/>
                        <a:cs typeface="Arial"/>
                      </a:endParaRPr>
                    </a:p>
                  </a:txBody>
                  <a:tcPr marL="9525" marR="9525" marT="9525" marB="0">
                    <a:solidFill>
                      <a:schemeClr val="accent3">
                        <a:lumMod val="60000"/>
                        <a:lumOff val="40000"/>
                      </a:schemeClr>
                    </a:solidFill>
                  </a:tcPr>
                </a:tc>
                <a:tc>
                  <a:txBody>
                    <a:bodyPr/>
                    <a:lstStyle/>
                    <a:p>
                      <a:pPr algn="ctr">
                        <a:defRPr/>
                      </a:pPr>
                      <a:r>
                        <a:rPr lang="de-AT" sz="1600" u="none" strike="noStrike">
                          <a:latin typeface="+mn-lt"/>
                        </a:rPr>
                        <a:t>            0,189 </a:t>
                      </a:r>
                      <a:endParaRPr lang="de-AT" sz="1600" b="0" i="0" u="none" strike="noStrike">
                        <a:solidFill>
                          <a:srgbClr val="000000"/>
                        </a:solidFill>
                        <a:latin typeface="+mn-lt"/>
                        <a:cs typeface="Arial"/>
                      </a:endParaRPr>
                    </a:p>
                  </a:txBody>
                  <a:tcPr marL="9525" marR="9525" marT="9525" marB="0"/>
                </a:tc>
                <a:tc>
                  <a:txBody>
                    <a:bodyPr/>
                    <a:lstStyle/>
                    <a:p>
                      <a:pPr algn="r">
                        <a:defRPr/>
                      </a:pPr>
                      <a:r>
                        <a:rPr lang="de-AT" sz="1600" u="none" strike="noStrike">
                          <a:latin typeface="+mn-lt"/>
                        </a:rPr>
                        <a:t>-8 %</a:t>
                      </a:r>
                      <a:endParaRPr lang="de-AT" sz="1600" b="0" i="0" u="none" strike="noStrike">
                        <a:solidFill>
                          <a:srgbClr val="000000"/>
                        </a:solidFill>
                        <a:latin typeface="+mn-lt"/>
                        <a:cs typeface="Arial"/>
                      </a:endParaRPr>
                    </a:p>
                  </a:txBody>
                  <a:tcPr marL="9525" marR="9525" marT="9525" marB="0"/>
                </a:tc>
                <a:extLst>
                  <a:ext uri="{0D108BD9-81ED-4DB2-BD59-A6C34878D82A}">
                    <a16:rowId xmlns:a16="http://schemas.microsoft.com/office/drawing/2014/main" val="10002"/>
                  </a:ext>
                </a:extLst>
              </a:tr>
              <a:tr h="327312">
                <a:tc>
                  <a:txBody>
                    <a:bodyPr/>
                    <a:lstStyle/>
                    <a:p>
                      <a:pPr algn="l">
                        <a:defRPr/>
                      </a:pPr>
                      <a:r>
                        <a:rPr lang="de-AT" sz="1600" u="none" strike="noStrike">
                          <a:latin typeface="+mn-lt"/>
                        </a:rPr>
                        <a:t>AP</a:t>
                      </a:r>
                      <a:endParaRPr lang="de-AT" sz="1600" b="0" i="0" u="none" strike="noStrike">
                        <a:solidFill>
                          <a:srgbClr val="000000"/>
                        </a:solidFill>
                        <a:latin typeface="+mn-lt"/>
                        <a:cs typeface="Arial"/>
                      </a:endParaRPr>
                    </a:p>
                  </a:txBody>
                  <a:tcPr marL="9525" marR="9525" marT="9525" marB="0"/>
                </a:tc>
                <a:tc>
                  <a:txBody>
                    <a:bodyPr/>
                    <a:lstStyle/>
                    <a:p>
                      <a:pPr algn="ctr">
                        <a:defRPr/>
                      </a:pPr>
                      <a:r>
                        <a:rPr lang="de-AT" sz="1600" b="0" i="0" u="none" strike="noStrike">
                          <a:solidFill>
                            <a:schemeClr val="tx1"/>
                          </a:solidFill>
                          <a:latin typeface="+mn-lt"/>
                          <a:cs typeface="+mn-cs"/>
                        </a:rPr>
                        <a:t>kg SO</a:t>
                      </a:r>
                      <a:r>
                        <a:rPr lang="de-AT" sz="1600" b="0" i="0" u="none" strike="noStrike" baseline="-25000">
                          <a:solidFill>
                            <a:schemeClr val="tx1"/>
                          </a:solidFill>
                          <a:latin typeface="+mn-lt"/>
                          <a:cs typeface="+mn-cs"/>
                        </a:rPr>
                        <a:t>2equ. </a:t>
                      </a:r>
                      <a:r>
                        <a:rPr lang="de-AT" sz="1600" b="0" i="0" u="none" strike="noStrike">
                          <a:solidFill>
                            <a:schemeClr val="tx1"/>
                          </a:solidFill>
                          <a:latin typeface="+mn-lt"/>
                          <a:cs typeface="+mn-cs"/>
                        </a:rPr>
                        <a:t>/ kg</a:t>
                      </a:r>
                      <a:endParaRPr lang="de-AT" sz="1600" b="0" i="0" u="none" strike="noStrike">
                        <a:solidFill>
                          <a:srgbClr val="000000"/>
                        </a:solidFill>
                        <a:latin typeface="+mn-lt"/>
                        <a:cs typeface="Arial"/>
                      </a:endParaRPr>
                    </a:p>
                  </a:txBody>
                  <a:tcPr marL="9525" marR="9525" marT="9525" marB="0"/>
                </a:tc>
                <a:tc>
                  <a:txBody>
                    <a:bodyPr/>
                    <a:lstStyle/>
                    <a:p>
                      <a:pPr algn="ctr">
                        <a:defRPr/>
                      </a:pPr>
                      <a:r>
                        <a:rPr lang="de-AT" sz="1600" u="none" strike="noStrike">
                          <a:latin typeface="+mn-lt"/>
                        </a:rPr>
                        <a:t>       0,000303 </a:t>
                      </a:r>
                      <a:endParaRPr lang="de-AT" sz="1600" b="0" i="0" u="none" strike="noStrike">
                        <a:solidFill>
                          <a:srgbClr val="000000"/>
                        </a:solidFill>
                        <a:latin typeface="+mn-lt"/>
                        <a:cs typeface="Arial"/>
                      </a:endParaRPr>
                    </a:p>
                  </a:txBody>
                  <a:tcPr marL="9525" marR="9525" marT="9525" marB="0">
                    <a:solidFill>
                      <a:schemeClr val="accent3">
                        <a:lumMod val="60000"/>
                        <a:lumOff val="40000"/>
                      </a:schemeClr>
                    </a:solidFill>
                  </a:tcPr>
                </a:tc>
                <a:tc>
                  <a:txBody>
                    <a:bodyPr/>
                    <a:lstStyle/>
                    <a:p>
                      <a:pPr algn="ctr">
                        <a:defRPr/>
                      </a:pPr>
                      <a:r>
                        <a:rPr lang="de-AT" sz="1600" u="none" strike="noStrike">
                          <a:latin typeface="+mn-lt"/>
                        </a:rPr>
                        <a:t>       0,000255 </a:t>
                      </a:r>
                      <a:endParaRPr lang="de-AT" sz="1600" b="0" i="0" u="none" strike="noStrike">
                        <a:solidFill>
                          <a:srgbClr val="000000"/>
                        </a:solidFill>
                        <a:latin typeface="+mn-lt"/>
                        <a:cs typeface="Arial"/>
                      </a:endParaRPr>
                    </a:p>
                  </a:txBody>
                  <a:tcPr marL="9525" marR="9525" marT="9525" marB="0"/>
                </a:tc>
                <a:tc>
                  <a:txBody>
                    <a:bodyPr/>
                    <a:lstStyle/>
                    <a:p>
                      <a:pPr algn="r">
                        <a:defRPr/>
                      </a:pPr>
                      <a:r>
                        <a:rPr lang="de-AT" sz="1600" u="none" strike="noStrike" dirty="0">
                          <a:latin typeface="+mn-lt"/>
                        </a:rPr>
                        <a:t>+19 %</a:t>
                      </a:r>
                      <a:endParaRPr lang="de-AT" sz="1600" b="0" i="0" u="none" strike="noStrike" dirty="0">
                        <a:solidFill>
                          <a:srgbClr val="000000"/>
                        </a:solidFill>
                        <a:latin typeface="+mn-lt"/>
                        <a:cs typeface="Arial"/>
                      </a:endParaRPr>
                    </a:p>
                  </a:txBody>
                  <a:tcPr marL="9525" marR="9525" marT="9525" marB="0"/>
                </a:tc>
                <a:extLst>
                  <a:ext uri="{0D108BD9-81ED-4DB2-BD59-A6C34878D82A}">
                    <a16:rowId xmlns:a16="http://schemas.microsoft.com/office/drawing/2014/main" val="10003"/>
                  </a:ext>
                </a:extLst>
              </a:tr>
            </a:tbl>
          </a:graphicData>
        </a:graphic>
      </p:graphicFrame>
      <p:sp>
        <p:nvSpPr>
          <p:cNvPr id="7" name="Textfeld 6">
            <a:extLst>
              <a:ext uri="{FF2B5EF4-FFF2-40B4-BE49-F238E27FC236}">
                <a16:creationId xmlns:a16="http://schemas.microsoft.com/office/drawing/2014/main" id="{8F4B81DF-9C93-C3E9-2E43-8F72E2D0DFAD}"/>
              </a:ext>
            </a:extLst>
          </p:cNvPr>
          <p:cNvSpPr txBox="1"/>
          <p:nvPr/>
        </p:nvSpPr>
        <p:spPr>
          <a:xfrm>
            <a:off x="1065235" y="4774294"/>
            <a:ext cx="6840756" cy="646331"/>
          </a:xfrm>
          <a:prstGeom prst="rect">
            <a:avLst/>
          </a:prstGeom>
          <a:noFill/>
        </p:spPr>
        <p:txBody>
          <a:bodyPr wrap="square" rtlCol="0">
            <a:spAutoFit/>
          </a:bodyPr>
          <a:lstStyle/>
          <a:p>
            <a:r>
              <a:rPr lang="de-AT" i="1" dirty="0"/>
              <a:t>Je nach Hintergrunddatenbank unterschiedliche Ergebnisse für das idente Produkt.</a:t>
            </a:r>
          </a:p>
        </p:txBody>
      </p:sp>
      <p:sp>
        <p:nvSpPr>
          <p:cNvPr id="8" name="Textfeld 7">
            <a:extLst>
              <a:ext uri="{FF2B5EF4-FFF2-40B4-BE49-F238E27FC236}">
                <a16:creationId xmlns:a16="http://schemas.microsoft.com/office/drawing/2014/main" id="{9FB185AD-1BC7-5A00-3426-91F927E67CB7}"/>
              </a:ext>
            </a:extLst>
          </p:cNvPr>
          <p:cNvSpPr txBox="1"/>
          <p:nvPr/>
        </p:nvSpPr>
        <p:spPr>
          <a:xfrm>
            <a:off x="3153466" y="4392768"/>
            <a:ext cx="4885761" cy="307777"/>
          </a:xfrm>
          <a:prstGeom prst="rect">
            <a:avLst/>
          </a:prstGeom>
          <a:noFill/>
        </p:spPr>
        <p:txBody>
          <a:bodyPr wrap="none" rtlCol="0">
            <a:spAutoFit/>
          </a:bodyPr>
          <a:lstStyle/>
          <a:p>
            <a:r>
              <a:rPr lang="de-AT" sz="1400" dirty="0"/>
              <a:t>Beispiel: Herstellung Ziegel / kg, exakt gleiche Vordergrunddaten</a:t>
            </a:r>
          </a:p>
        </p:txBody>
      </p:sp>
    </p:spTree>
    <p:extLst>
      <p:ext uri="{BB962C8B-B14F-4D97-AF65-F5344CB8AC3E}">
        <p14:creationId xmlns:p14="http://schemas.microsoft.com/office/powerpoint/2010/main" val="578135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C385308-2A74-7B04-1924-2BA6C7159313}"/>
              </a:ext>
            </a:extLst>
          </p:cNvPr>
          <p:cNvPicPr>
            <a:picLocks noChangeAspect="1"/>
          </p:cNvPicPr>
          <p:nvPr/>
        </p:nvPicPr>
        <p:blipFill rotWithShape="1">
          <a:blip r:embed="rId2"/>
          <a:srcRect b="25792"/>
          <a:stretch/>
        </p:blipFill>
        <p:spPr bwMode="auto">
          <a:xfrm>
            <a:off x="612000" y="1620000"/>
            <a:ext cx="6516000" cy="3090370"/>
          </a:xfrm>
          <a:prstGeom prst="rect">
            <a:avLst/>
          </a:prstGeom>
        </p:spPr>
      </p:pic>
      <p:sp>
        <p:nvSpPr>
          <p:cNvPr id="2" name="Titel 1">
            <a:extLst>
              <a:ext uri="{FF2B5EF4-FFF2-40B4-BE49-F238E27FC236}">
                <a16:creationId xmlns:a16="http://schemas.microsoft.com/office/drawing/2014/main" id="{5533DF1C-5250-4F2E-839F-5DE0795815AB}"/>
              </a:ext>
            </a:extLst>
          </p:cNvPr>
          <p:cNvSpPr>
            <a:spLocks noGrp="1"/>
          </p:cNvSpPr>
          <p:nvPr>
            <p:ph type="title"/>
          </p:nvPr>
        </p:nvSpPr>
        <p:spPr>
          <a:xfrm>
            <a:off x="3312592" y="121047"/>
            <a:ext cx="5616625" cy="598760"/>
          </a:xfrm>
        </p:spPr>
        <p:txBody>
          <a:bodyPr vert="horz" lIns="91440" tIns="45720" rIns="91440" bIns="45720" rtlCol="0" anchor="ctr">
            <a:normAutofit/>
          </a:bodyPr>
          <a:lstStyle/>
          <a:p>
            <a:pPr>
              <a:lnSpc>
                <a:spcPct val="90000"/>
              </a:lnSpc>
            </a:pPr>
            <a:r>
              <a:rPr lang="de-AT" sz="3500" dirty="0"/>
              <a:t>Datenbank</a:t>
            </a:r>
          </a:p>
        </p:txBody>
      </p:sp>
      <p:sp>
        <p:nvSpPr>
          <p:cNvPr id="4" name="Titel 1">
            <a:extLst>
              <a:ext uri="{FF2B5EF4-FFF2-40B4-BE49-F238E27FC236}">
                <a16:creationId xmlns:a16="http://schemas.microsoft.com/office/drawing/2014/main" id="{F43CA2A8-49CA-FAE4-EBBC-462C1BF91A59}"/>
              </a:ext>
            </a:extLst>
          </p:cNvPr>
          <p:cNvSpPr txBox="1">
            <a:spLocks/>
          </p:cNvSpPr>
          <p:nvPr/>
        </p:nvSpPr>
        <p:spPr>
          <a:xfrm>
            <a:off x="468073" y="904892"/>
            <a:ext cx="8425339" cy="59876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000" b="1" i="0" kern="1200" baseline="0">
                <a:solidFill>
                  <a:schemeClr val="bg1"/>
                </a:solidFill>
                <a:latin typeface="Calibri" panose="020F0502020204030204" pitchFamily="34" charset="0"/>
                <a:ea typeface="+mj-ea"/>
                <a:cs typeface="Calibri" panose="020F0502020204030204" pitchFamily="34" charset="0"/>
              </a:defRPr>
            </a:lvl1pPr>
          </a:lstStyle>
          <a:p>
            <a:pPr algn="ctr"/>
            <a:r>
              <a:rPr lang="de-AT" sz="2400" dirty="0">
                <a:solidFill>
                  <a:srgbClr val="505A59"/>
                </a:solidFill>
              </a:rPr>
              <a:t>EAW Schnittstelle</a:t>
            </a:r>
            <a:br>
              <a:rPr lang="de-AT" sz="2400" dirty="0">
                <a:solidFill>
                  <a:srgbClr val="505A59"/>
                </a:solidFill>
              </a:rPr>
            </a:br>
            <a:r>
              <a:rPr lang="de-AT" sz="2400" dirty="0">
                <a:solidFill>
                  <a:srgbClr val="505A59"/>
                </a:solidFill>
              </a:rPr>
              <a:t>Bauökologische Daten – IBO-Richtwerte</a:t>
            </a:r>
          </a:p>
        </p:txBody>
      </p:sp>
      <p:sp>
        <p:nvSpPr>
          <p:cNvPr id="11" name="Textfeld 10">
            <a:extLst>
              <a:ext uri="{FF2B5EF4-FFF2-40B4-BE49-F238E27FC236}">
                <a16:creationId xmlns:a16="http://schemas.microsoft.com/office/drawing/2014/main" id="{F9B4384D-E954-546F-146A-DE57AD29FE5B}"/>
              </a:ext>
            </a:extLst>
          </p:cNvPr>
          <p:cNvSpPr txBox="1"/>
          <p:nvPr/>
        </p:nvSpPr>
        <p:spPr>
          <a:xfrm>
            <a:off x="468073" y="4838709"/>
            <a:ext cx="9289256" cy="584775"/>
          </a:xfrm>
          <a:prstGeom prst="rect">
            <a:avLst/>
          </a:prstGeom>
          <a:noFill/>
        </p:spPr>
        <p:txBody>
          <a:bodyPr wrap="square" rtlCol="0">
            <a:spAutoFit/>
          </a:bodyPr>
          <a:lstStyle/>
          <a:p>
            <a:r>
              <a:rPr lang="de-AT" sz="1600" dirty="0"/>
              <a:t>Wenn es keine EPD für ein Produkt gibt, kann vom Hersteller ein Richtwert zugeordnet werden.</a:t>
            </a:r>
          </a:p>
          <a:p>
            <a:r>
              <a:rPr lang="de-AT" sz="1600" dirty="0"/>
              <a:t>Richtwerte werden vom IBO (</a:t>
            </a:r>
            <a:r>
              <a:rPr lang="de-DE" sz="1600" dirty="0"/>
              <a:t>Österreichisches Institut für Bauen und Ökologie GmbH) herausgegeben. </a:t>
            </a:r>
            <a:endParaRPr lang="de-AT" sz="1600" dirty="0"/>
          </a:p>
        </p:txBody>
      </p:sp>
      <p:sp>
        <p:nvSpPr>
          <p:cNvPr id="12" name="Rechteck 11">
            <a:extLst>
              <a:ext uri="{FF2B5EF4-FFF2-40B4-BE49-F238E27FC236}">
                <a16:creationId xmlns:a16="http://schemas.microsoft.com/office/drawing/2014/main" id="{67EFFF9A-5DC1-77A5-880C-B91F27F78011}"/>
              </a:ext>
            </a:extLst>
          </p:cNvPr>
          <p:cNvSpPr/>
          <p:nvPr/>
        </p:nvSpPr>
        <p:spPr>
          <a:xfrm>
            <a:off x="3960664" y="2472124"/>
            <a:ext cx="576064" cy="163294"/>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ln>
                <a:solidFill>
                  <a:schemeClr val="accent3">
                    <a:lumMod val="50000"/>
                  </a:schemeClr>
                </a:solidFill>
              </a:ln>
            </a:endParaRPr>
          </a:p>
        </p:txBody>
      </p:sp>
      <p:sp>
        <p:nvSpPr>
          <p:cNvPr id="13" name="Textfeld 12">
            <a:extLst>
              <a:ext uri="{FF2B5EF4-FFF2-40B4-BE49-F238E27FC236}">
                <a16:creationId xmlns:a16="http://schemas.microsoft.com/office/drawing/2014/main" id="{522AE535-C61B-CF3E-57DC-6A03A0A98C93}"/>
              </a:ext>
            </a:extLst>
          </p:cNvPr>
          <p:cNvSpPr txBox="1"/>
          <p:nvPr/>
        </p:nvSpPr>
        <p:spPr>
          <a:xfrm>
            <a:off x="5328816" y="2880047"/>
            <a:ext cx="2141907" cy="1077218"/>
          </a:xfrm>
          <a:prstGeom prst="rect">
            <a:avLst/>
          </a:prstGeom>
          <a:noFill/>
        </p:spPr>
        <p:txBody>
          <a:bodyPr wrap="square" rtlCol="0">
            <a:spAutoFit/>
          </a:bodyPr>
          <a:lstStyle/>
          <a:p>
            <a:r>
              <a:rPr lang="de-AT" sz="1600" dirty="0"/>
              <a:t>Richtwerte oder „generische Daten“ sind konservative Ersatzrichtwerte.</a:t>
            </a:r>
          </a:p>
        </p:txBody>
      </p:sp>
    </p:spTree>
    <p:extLst>
      <p:ext uri="{BB962C8B-B14F-4D97-AF65-F5344CB8AC3E}">
        <p14:creationId xmlns:p14="http://schemas.microsoft.com/office/powerpoint/2010/main" val="3221650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7094DEC-BCB1-4AA6-AFD4-67D1EFDFDEF8}"/>
              </a:ext>
            </a:extLst>
          </p:cNvPr>
          <p:cNvPicPr>
            <a:picLocks noChangeAspect="1"/>
          </p:cNvPicPr>
          <p:nvPr/>
        </p:nvPicPr>
        <p:blipFill>
          <a:blip r:embed="rId3"/>
          <a:stretch/>
        </p:blipFill>
        <p:spPr bwMode="auto">
          <a:xfrm>
            <a:off x="288256" y="808885"/>
            <a:ext cx="3960440" cy="4879474"/>
          </a:xfrm>
          <a:prstGeom prst="rect">
            <a:avLst/>
          </a:prstGeom>
        </p:spPr>
      </p:pic>
      <p:sp>
        <p:nvSpPr>
          <p:cNvPr id="5" name="Rechteck 4">
            <a:extLst>
              <a:ext uri="{FF2B5EF4-FFF2-40B4-BE49-F238E27FC236}">
                <a16:creationId xmlns:a16="http://schemas.microsoft.com/office/drawing/2014/main" id="{E3A365F5-ECAD-4CA0-B92A-FF60C123FD5F}"/>
              </a:ext>
            </a:extLst>
          </p:cNvPr>
          <p:cNvSpPr/>
          <p:nvPr/>
        </p:nvSpPr>
        <p:spPr bwMode="auto">
          <a:xfrm>
            <a:off x="288598" y="808885"/>
            <a:ext cx="410445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de-DE" b="1" dirty="0">
                <a:solidFill>
                  <a:srgbClr val="505A59"/>
                </a:solidFill>
              </a:rPr>
              <a:t> </a:t>
            </a:r>
            <a:r>
              <a:rPr lang="de-DE" dirty="0">
                <a:solidFill>
                  <a:schemeClr val="tx1"/>
                </a:solidFill>
              </a:rPr>
              <a:t>Ökobilanzindikatoren gemäß EN 15804</a:t>
            </a:r>
            <a:endParaRPr lang="de-AT" dirty="0">
              <a:solidFill>
                <a:schemeClr val="tx1"/>
              </a:solidFill>
            </a:endParaRPr>
          </a:p>
        </p:txBody>
      </p:sp>
      <p:sp>
        <p:nvSpPr>
          <p:cNvPr id="6" name="Textfeld 5">
            <a:extLst>
              <a:ext uri="{FF2B5EF4-FFF2-40B4-BE49-F238E27FC236}">
                <a16:creationId xmlns:a16="http://schemas.microsoft.com/office/drawing/2014/main" id="{53FF01C4-E1FB-473D-8BE1-61863AA60E33}"/>
              </a:ext>
            </a:extLst>
          </p:cNvPr>
          <p:cNvSpPr txBox="1"/>
          <p:nvPr/>
        </p:nvSpPr>
        <p:spPr bwMode="auto">
          <a:xfrm>
            <a:off x="5509040" y="1969498"/>
            <a:ext cx="3132549" cy="2470805"/>
          </a:xfrm>
          <a:prstGeom prst="rect">
            <a:avLst/>
          </a:prstGeom>
          <a:noFill/>
        </p:spPr>
        <p:txBody>
          <a:bodyPr wrap="square" rtlCol="0">
            <a:spAutoFit/>
          </a:bodyPr>
          <a:lstStyle/>
          <a:p>
            <a:pPr>
              <a:defRPr/>
            </a:pPr>
            <a:r>
              <a:rPr lang="de-DE" b="1" dirty="0"/>
              <a:t>Drei Indikatoren:</a:t>
            </a:r>
            <a:endParaRPr dirty="0"/>
          </a:p>
          <a:p>
            <a:pPr marL="285743" indent="-285743">
              <a:lnSpc>
                <a:spcPct val="120000"/>
              </a:lnSpc>
              <a:spcBef>
                <a:spcPts val="1200"/>
              </a:spcBef>
              <a:buFont typeface="Arial"/>
              <a:buChar char="•"/>
              <a:defRPr/>
            </a:pPr>
            <a:r>
              <a:rPr lang="de-DE" dirty="0"/>
              <a:t>GWP Globales Erwärmungspotenzial</a:t>
            </a:r>
            <a:endParaRPr dirty="0"/>
          </a:p>
          <a:p>
            <a:pPr marL="285743" indent="-285743">
              <a:lnSpc>
                <a:spcPct val="120000"/>
              </a:lnSpc>
              <a:spcBef>
                <a:spcPts val="1200"/>
              </a:spcBef>
              <a:buFont typeface="Arial"/>
              <a:buChar char="•"/>
              <a:defRPr/>
            </a:pPr>
            <a:r>
              <a:rPr lang="de-DE" dirty="0"/>
              <a:t>PENRT Primärenergieinhalt, nicht erneuerbar</a:t>
            </a:r>
            <a:endParaRPr dirty="0"/>
          </a:p>
          <a:p>
            <a:pPr marL="285743" indent="-285743">
              <a:lnSpc>
                <a:spcPct val="120000"/>
              </a:lnSpc>
              <a:spcBef>
                <a:spcPts val="1200"/>
              </a:spcBef>
              <a:buFont typeface="Arial"/>
              <a:buChar char="•"/>
              <a:defRPr/>
            </a:pPr>
            <a:r>
              <a:rPr lang="de-DE" dirty="0"/>
              <a:t>AP Versauerungspotenzial</a:t>
            </a:r>
            <a:endParaRPr dirty="0"/>
          </a:p>
        </p:txBody>
      </p:sp>
      <p:sp>
        <p:nvSpPr>
          <p:cNvPr id="7" name="Titel 1">
            <a:extLst>
              <a:ext uri="{FF2B5EF4-FFF2-40B4-BE49-F238E27FC236}">
                <a16:creationId xmlns:a16="http://schemas.microsoft.com/office/drawing/2014/main" id="{DE7424E6-837E-4297-BEA5-D22D640C4EF1}"/>
              </a:ext>
            </a:extLst>
          </p:cNvPr>
          <p:cNvSpPr txBox="1">
            <a:spLocks/>
          </p:cNvSpPr>
          <p:nvPr/>
        </p:nvSpPr>
        <p:spPr bwMode="auto">
          <a:xfrm>
            <a:off x="4644941" y="1079849"/>
            <a:ext cx="4104456" cy="544327"/>
          </a:xfrm>
          <a:prstGeom prst="rect">
            <a:avLst/>
          </a:prstGeom>
        </p:spPr>
        <p:txBody>
          <a:bodyPr vert="horz" lIns="91440" tIns="45720" rIns="91440" bIns="45720" rtlCol="0" anchor="ctr">
            <a:noAutofit/>
          </a:bodyPr>
          <a:lstStyle>
            <a:lvl1pPr algn="r" defTabSz="914400" rtl="0" eaLnBrk="1" latinLnBrk="0" hangingPunct="1">
              <a:spcBef>
                <a:spcPct val="0"/>
              </a:spcBef>
              <a:buNone/>
              <a:defRPr sz="4000" b="1" i="0" kern="1200" baseline="0">
                <a:solidFill>
                  <a:schemeClr val="bg1"/>
                </a:solidFill>
                <a:latin typeface="Calibri" panose="020F0502020204030204" pitchFamily="34" charset="0"/>
                <a:ea typeface="+mj-ea"/>
                <a:cs typeface="Calibri" panose="020F0502020204030204" pitchFamily="34" charset="0"/>
              </a:defRPr>
            </a:lvl1pPr>
          </a:lstStyle>
          <a:p>
            <a:pPr>
              <a:spcBef>
                <a:spcPts val="1200"/>
              </a:spcBef>
              <a:defRPr/>
            </a:pPr>
            <a:r>
              <a:rPr lang="de-AT" dirty="0" err="1">
                <a:solidFill>
                  <a:srgbClr val="505A59"/>
                </a:solidFill>
                <a:latin typeface="+mn-lt"/>
              </a:rPr>
              <a:t>Oekoindex</a:t>
            </a:r>
            <a:r>
              <a:rPr lang="de-AT" dirty="0">
                <a:solidFill>
                  <a:srgbClr val="505A59"/>
                </a:solidFill>
                <a:latin typeface="+mn-lt"/>
              </a:rPr>
              <a:t> OI3</a:t>
            </a:r>
            <a:endParaRPr lang="de-AT" dirty="0">
              <a:solidFill>
                <a:srgbClr val="505A59"/>
              </a:solidFill>
            </a:endParaRPr>
          </a:p>
        </p:txBody>
      </p:sp>
      <p:sp>
        <p:nvSpPr>
          <p:cNvPr id="9" name="Pfeil: nach rechts 8">
            <a:extLst>
              <a:ext uri="{FF2B5EF4-FFF2-40B4-BE49-F238E27FC236}">
                <a16:creationId xmlns:a16="http://schemas.microsoft.com/office/drawing/2014/main" id="{EA3EE4E1-77FE-40CC-9306-E67B5D7B5E0A}"/>
              </a:ext>
            </a:extLst>
          </p:cNvPr>
          <p:cNvSpPr/>
          <p:nvPr/>
        </p:nvSpPr>
        <p:spPr bwMode="auto">
          <a:xfrm>
            <a:off x="4226782" y="2853641"/>
            <a:ext cx="1224136" cy="400310"/>
          </a:xfrm>
          <a:prstGeom prst="rightArrow">
            <a:avLst/>
          </a:prstGeom>
          <a:solidFill>
            <a:srgbClr val="516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rgbClr val="505A59"/>
              </a:solidFill>
            </a:endParaRPr>
          </a:p>
        </p:txBody>
      </p:sp>
    </p:spTree>
    <p:extLst>
      <p:ext uri="{BB962C8B-B14F-4D97-AF65-F5344CB8AC3E}">
        <p14:creationId xmlns:p14="http://schemas.microsoft.com/office/powerpoint/2010/main" val="1828196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4F446C5-636D-4833-A9FC-1D828A610021}"/>
              </a:ext>
            </a:extLst>
          </p:cNvPr>
          <p:cNvSpPr>
            <a:spLocks noGrp="1"/>
          </p:cNvSpPr>
          <p:nvPr>
            <p:ph type="title"/>
          </p:nvPr>
        </p:nvSpPr>
        <p:spPr/>
        <p:txBody>
          <a:bodyPr/>
          <a:lstStyle/>
          <a:p>
            <a:r>
              <a:rPr lang="de-AT" sz="3200" dirty="0" err="1"/>
              <a:t>Oekoindex</a:t>
            </a:r>
            <a:r>
              <a:rPr lang="de-AT" sz="3200" dirty="0"/>
              <a:t> OI3</a:t>
            </a:r>
          </a:p>
        </p:txBody>
      </p:sp>
      <p:pic>
        <p:nvPicPr>
          <p:cNvPr id="5" name="Grafik 4">
            <a:extLst>
              <a:ext uri="{FF2B5EF4-FFF2-40B4-BE49-F238E27FC236}">
                <a16:creationId xmlns:a16="http://schemas.microsoft.com/office/drawing/2014/main" id="{414B5E8B-8FE6-4EF1-AB34-464A617DAA44}"/>
              </a:ext>
            </a:extLst>
          </p:cNvPr>
          <p:cNvPicPr>
            <a:picLocks noChangeAspect="1"/>
          </p:cNvPicPr>
          <p:nvPr/>
        </p:nvPicPr>
        <p:blipFill>
          <a:blip r:embed="rId3"/>
          <a:srcRect t="14933"/>
          <a:stretch/>
        </p:blipFill>
        <p:spPr bwMode="auto">
          <a:xfrm>
            <a:off x="1" y="1546685"/>
            <a:ext cx="9361488" cy="3721226"/>
          </a:xfrm>
          <a:prstGeom prst="rect">
            <a:avLst/>
          </a:prstGeom>
        </p:spPr>
      </p:pic>
      <p:sp>
        <p:nvSpPr>
          <p:cNvPr id="6" name="Textfeld 5">
            <a:extLst>
              <a:ext uri="{FF2B5EF4-FFF2-40B4-BE49-F238E27FC236}">
                <a16:creationId xmlns:a16="http://schemas.microsoft.com/office/drawing/2014/main" id="{283C632C-37D3-4D2A-818F-5C2FE7312E12}"/>
              </a:ext>
            </a:extLst>
          </p:cNvPr>
          <p:cNvSpPr txBox="1"/>
          <p:nvPr/>
        </p:nvSpPr>
        <p:spPr bwMode="auto">
          <a:xfrm>
            <a:off x="3904169" y="4104185"/>
            <a:ext cx="2520280" cy="307777"/>
          </a:xfrm>
          <a:prstGeom prst="rect">
            <a:avLst/>
          </a:prstGeom>
          <a:noFill/>
        </p:spPr>
        <p:txBody>
          <a:bodyPr wrap="square" rtlCol="0">
            <a:spAutoFit/>
          </a:bodyPr>
          <a:lstStyle/>
          <a:p>
            <a:pPr>
              <a:defRPr/>
            </a:pPr>
            <a:r>
              <a:rPr lang="de-AT" sz="1400" dirty="0">
                <a:solidFill>
                  <a:schemeClr val="bg1">
                    <a:lumMod val="50000"/>
                  </a:schemeClr>
                </a:solidFill>
              </a:rPr>
              <a:t>Endenergiebedarf erforderlich</a:t>
            </a:r>
            <a:endParaRPr dirty="0"/>
          </a:p>
        </p:txBody>
      </p:sp>
      <p:sp>
        <p:nvSpPr>
          <p:cNvPr id="7" name="Textfeld 6">
            <a:extLst>
              <a:ext uri="{FF2B5EF4-FFF2-40B4-BE49-F238E27FC236}">
                <a16:creationId xmlns:a16="http://schemas.microsoft.com/office/drawing/2014/main" id="{CAE2F125-13E7-4B57-8594-17E6BA4915EE}"/>
              </a:ext>
            </a:extLst>
          </p:cNvPr>
          <p:cNvSpPr txBox="1"/>
          <p:nvPr/>
        </p:nvSpPr>
        <p:spPr bwMode="auto">
          <a:xfrm>
            <a:off x="249092" y="4032176"/>
            <a:ext cx="1854879" cy="707886"/>
          </a:xfrm>
          <a:prstGeom prst="rect">
            <a:avLst/>
          </a:prstGeom>
          <a:solidFill>
            <a:schemeClr val="bg1"/>
          </a:solidFill>
        </p:spPr>
        <p:txBody>
          <a:bodyPr wrap="square" rtlCol="0">
            <a:spAutoFit/>
          </a:bodyPr>
          <a:lstStyle/>
          <a:p>
            <a:pPr algn="ctr">
              <a:defRPr/>
            </a:pPr>
            <a:r>
              <a:rPr lang="de-AT" sz="2000" b="1" dirty="0" err="1">
                <a:solidFill>
                  <a:srgbClr val="505A59"/>
                </a:solidFill>
                <a:cs typeface="Arial"/>
              </a:rPr>
              <a:t>Oekoindex</a:t>
            </a:r>
            <a:r>
              <a:rPr lang="de-AT" sz="2000" b="1" dirty="0">
                <a:solidFill>
                  <a:srgbClr val="505A59"/>
                </a:solidFill>
                <a:cs typeface="Arial"/>
              </a:rPr>
              <a:t> </a:t>
            </a:r>
            <a:br>
              <a:rPr lang="de-AT" sz="2000" b="1" dirty="0">
                <a:solidFill>
                  <a:srgbClr val="505A59"/>
                </a:solidFill>
                <a:cs typeface="Arial"/>
              </a:rPr>
            </a:br>
            <a:r>
              <a:rPr lang="de-AT" sz="2000" b="1" dirty="0">
                <a:solidFill>
                  <a:srgbClr val="505A59"/>
                </a:solidFill>
                <a:cs typeface="Arial"/>
              </a:rPr>
              <a:t>BG0 / BG1</a:t>
            </a:r>
            <a:endParaRPr lang="de-AT" sz="2400" b="1" dirty="0">
              <a:solidFill>
                <a:srgbClr val="505A59"/>
              </a:solidFill>
              <a:cs typeface="Arial"/>
            </a:endParaRPr>
          </a:p>
        </p:txBody>
      </p:sp>
      <p:sp>
        <p:nvSpPr>
          <p:cNvPr id="8" name="Textfeld 7">
            <a:extLst>
              <a:ext uri="{FF2B5EF4-FFF2-40B4-BE49-F238E27FC236}">
                <a16:creationId xmlns:a16="http://schemas.microsoft.com/office/drawing/2014/main" id="{A3CD8282-CA0C-4CF0-8A81-9C5F29FB327A}"/>
              </a:ext>
            </a:extLst>
          </p:cNvPr>
          <p:cNvSpPr txBox="1"/>
          <p:nvPr/>
        </p:nvSpPr>
        <p:spPr bwMode="auto">
          <a:xfrm>
            <a:off x="5249464" y="4023933"/>
            <a:ext cx="736662" cy="707886"/>
          </a:xfrm>
          <a:prstGeom prst="rect">
            <a:avLst/>
          </a:prstGeom>
          <a:solidFill>
            <a:schemeClr val="bg1"/>
          </a:solidFill>
        </p:spPr>
        <p:txBody>
          <a:bodyPr wrap="square" rtlCol="0">
            <a:spAutoFit/>
          </a:bodyPr>
          <a:lstStyle/>
          <a:p>
            <a:pPr algn="ctr">
              <a:defRPr/>
            </a:pPr>
            <a:r>
              <a:rPr lang="de-AT" sz="2000" b="1" dirty="0">
                <a:solidFill>
                  <a:srgbClr val="505A59"/>
                </a:solidFill>
                <a:cs typeface="Arial"/>
              </a:rPr>
              <a:t>ab BG3</a:t>
            </a:r>
          </a:p>
        </p:txBody>
      </p:sp>
      <p:sp>
        <p:nvSpPr>
          <p:cNvPr id="9" name="Rechteck 8">
            <a:extLst>
              <a:ext uri="{FF2B5EF4-FFF2-40B4-BE49-F238E27FC236}">
                <a16:creationId xmlns:a16="http://schemas.microsoft.com/office/drawing/2014/main" id="{F82DB350-5AE6-4280-AE96-C5C11CFF68B7}"/>
              </a:ext>
            </a:extLst>
          </p:cNvPr>
          <p:cNvSpPr/>
          <p:nvPr/>
        </p:nvSpPr>
        <p:spPr bwMode="auto">
          <a:xfrm>
            <a:off x="72232" y="1554000"/>
            <a:ext cx="2088232" cy="2478176"/>
          </a:xfrm>
          <a:prstGeom prst="rect">
            <a:avLst/>
          </a:prstGeom>
          <a:noFill/>
          <a:ln>
            <a:solidFill>
              <a:srgbClr val="505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AT"/>
          </a:p>
        </p:txBody>
      </p:sp>
      <p:sp>
        <p:nvSpPr>
          <p:cNvPr id="10" name="Rechteck 9">
            <a:extLst>
              <a:ext uri="{FF2B5EF4-FFF2-40B4-BE49-F238E27FC236}">
                <a16:creationId xmlns:a16="http://schemas.microsoft.com/office/drawing/2014/main" id="{54A1D0E0-1A8F-46D5-8B9D-79463A9259D3}"/>
              </a:ext>
            </a:extLst>
          </p:cNvPr>
          <p:cNvSpPr/>
          <p:nvPr/>
        </p:nvSpPr>
        <p:spPr bwMode="auto">
          <a:xfrm>
            <a:off x="5365767" y="1554000"/>
            <a:ext cx="504056" cy="2469933"/>
          </a:xfrm>
          <a:prstGeom prst="rect">
            <a:avLst/>
          </a:prstGeom>
          <a:noFill/>
          <a:ln>
            <a:solidFill>
              <a:srgbClr val="505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AT"/>
          </a:p>
        </p:txBody>
      </p:sp>
      <p:sp>
        <p:nvSpPr>
          <p:cNvPr id="2" name="Titel 1">
            <a:extLst>
              <a:ext uri="{FF2B5EF4-FFF2-40B4-BE49-F238E27FC236}">
                <a16:creationId xmlns:a16="http://schemas.microsoft.com/office/drawing/2014/main" id="{B2912839-4A97-3206-80F1-BB2BFBDA91F7}"/>
              </a:ext>
            </a:extLst>
          </p:cNvPr>
          <p:cNvSpPr txBox="1">
            <a:spLocks/>
          </p:cNvSpPr>
          <p:nvPr/>
        </p:nvSpPr>
        <p:spPr>
          <a:xfrm>
            <a:off x="468073" y="904892"/>
            <a:ext cx="8425339" cy="59876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000" b="1" i="0" kern="1200" baseline="0">
                <a:solidFill>
                  <a:schemeClr val="bg1"/>
                </a:solidFill>
                <a:latin typeface="Calibri" panose="020F0502020204030204" pitchFamily="34" charset="0"/>
                <a:ea typeface="+mj-ea"/>
                <a:cs typeface="Calibri" panose="020F0502020204030204" pitchFamily="34" charset="0"/>
              </a:defRPr>
            </a:lvl1pPr>
          </a:lstStyle>
          <a:p>
            <a:pPr algn="ctr"/>
            <a:r>
              <a:rPr lang="de-AT" sz="2400" dirty="0">
                <a:solidFill>
                  <a:srgbClr val="505A59"/>
                </a:solidFill>
              </a:rPr>
              <a:t>Lebensphasen</a:t>
            </a:r>
          </a:p>
        </p:txBody>
      </p:sp>
    </p:spTree>
    <p:extLst>
      <p:ext uri="{BB962C8B-B14F-4D97-AF65-F5344CB8AC3E}">
        <p14:creationId xmlns:p14="http://schemas.microsoft.com/office/powerpoint/2010/main" val="137260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4F446C5-636D-4833-A9FC-1D828A610021}"/>
              </a:ext>
            </a:extLst>
          </p:cNvPr>
          <p:cNvSpPr>
            <a:spLocks noGrp="1"/>
          </p:cNvSpPr>
          <p:nvPr>
            <p:ph type="title"/>
          </p:nvPr>
        </p:nvSpPr>
        <p:spPr/>
        <p:txBody>
          <a:bodyPr/>
          <a:lstStyle/>
          <a:p>
            <a:r>
              <a:rPr lang="de-AT" sz="3200" dirty="0" err="1"/>
              <a:t>Oekoindex</a:t>
            </a:r>
            <a:r>
              <a:rPr lang="de-AT" sz="3200" dirty="0"/>
              <a:t> OI3</a:t>
            </a:r>
          </a:p>
        </p:txBody>
      </p:sp>
      <p:sp>
        <p:nvSpPr>
          <p:cNvPr id="2" name="Titel 1">
            <a:extLst>
              <a:ext uri="{FF2B5EF4-FFF2-40B4-BE49-F238E27FC236}">
                <a16:creationId xmlns:a16="http://schemas.microsoft.com/office/drawing/2014/main" id="{B2912839-4A97-3206-80F1-BB2BFBDA91F7}"/>
              </a:ext>
            </a:extLst>
          </p:cNvPr>
          <p:cNvSpPr txBox="1">
            <a:spLocks/>
          </p:cNvSpPr>
          <p:nvPr/>
        </p:nvSpPr>
        <p:spPr>
          <a:xfrm>
            <a:off x="468073" y="904892"/>
            <a:ext cx="8425339" cy="59876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000" b="1" i="0" kern="1200" baseline="0">
                <a:solidFill>
                  <a:schemeClr val="bg1"/>
                </a:solidFill>
                <a:latin typeface="Calibri" panose="020F0502020204030204" pitchFamily="34" charset="0"/>
                <a:ea typeface="+mj-ea"/>
                <a:cs typeface="Calibri" panose="020F0502020204030204" pitchFamily="34" charset="0"/>
              </a:defRPr>
            </a:lvl1pPr>
          </a:lstStyle>
          <a:p>
            <a:pPr algn="ctr"/>
            <a:r>
              <a:rPr lang="de-AT" sz="2400" dirty="0">
                <a:solidFill>
                  <a:srgbClr val="505A59"/>
                </a:solidFill>
              </a:rPr>
              <a:t>Nutzungsdauern (ab BG3)</a:t>
            </a:r>
          </a:p>
        </p:txBody>
      </p:sp>
      <p:pic>
        <p:nvPicPr>
          <p:cNvPr id="3" name="Grafik 2">
            <a:extLst>
              <a:ext uri="{FF2B5EF4-FFF2-40B4-BE49-F238E27FC236}">
                <a16:creationId xmlns:a16="http://schemas.microsoft.com/office/drawing/2014/main" id="{36A04D99-9743-70E7-C000-403B97CFB20E}"/>
              </a:ext>
            </a:extLst>
          </p:cNvPr>
          <p:cNvPicPr>
            <a:picLocks noChangeAspect="1"/>
          </p:cNvPicPr>
          <p:nvPr/>
        </p:nvPicPr>
        <p:blipFill>
          <a:blip r:embed="rId3"/>
          <a:stretch>
            <a:fillRect/>
          </a:stretch>
        </p:blipFill>
        <p:spPr>
          <a:xfrm>
            <a:off x="40463" y="1454639"/>
            <a:ext cx="4607737" cy="3704133"/>
          </a:xfrm>
          <a:prstGeom prst="rect">
            <a:avLst/>
          </a:prstGeom>
        </p:spPr>
      </p:pic>
      <p:pic>
        <p:nvPicPr>
          <p:cNvPr id="11" name="Grafik 10">
            <a:extLst>
              <a:ext uri="{FF2B5EF4-FFF2-40B4-BE49-F238E27FC236}">
                <a16:creationId xmlns:a16="http://schemas.microsoft.com/office/drawing/2014/main" id="{E0E387D2-3287-1787-3E40-5FA562BAAAC0}"/>
              </a:ext>
            </a:extLst>
          </p:cNvPr>
          <p:cNvPicPr>
            <a:picLocks noChangeAspect="1"/>
          </p:cNvPicPr>
          <p:nvPr/>
        </p:nvPicPr>
        <p:blipFill>
          <a:blip r:embed="rId4"/>
          <a:stretch>
            <a:fillRect/>
          </a:stretch>
        </p:blipFill>
        <p:spPr>
          <a:xfrm>
            <a:off x="4648201" y="1526648"/>
            <a:ext cx="4713214" cy="2877748"/>
          </a:xfrm>
          <a:prstGeom prst="rect">
            <a:avLst/>
          </a:prstGeom>
        </p:spPr>
      </p:pic>
      <p:sp>
        <p:nvSpPr>
          <p:cNvPr id="12" name="Rechteck 11">
            <a:extLst>
              <a:ext uri="{FF2B5EF4-FFF2-40B4-BE49-F238E27FC236}">
                <a16:creationId xmlns:a16="http://schemas.microsoft.com/office/drawing/2014/main" id="{4B31E092-001B-9F69-21AD-7EA1673ACAFE}"/>
              </a:ext>
            </a:extLst>
          </p:cNvPr>
          <p:cNvSpPr/>
          <p:nvPr/>
        </p:nvSpPr>
        <p:spPr>
          <a:xfrm>
            <a:off x="504280" y="5380582"/>
            <a:ext cx="10153128" cy="307777"/>
          </a:xfrm>
          <a:prstGeom prst="rect">
            <a:avLst/>
          </a:prstGeom>
        </p:spPr>
        <p:txBody>
          <a:bodyPr wrap="square">
            <a:spAutoFit/>
          </a:bodyPr>
          <a:lstStyle/>
          <a:p>
            <a:r>
              <a:rPr lang="de-AT" sz="1400" i="1" dirty="0"/>
              <a:t>Quelle: https://www.baubook.info/de/downloads/oi-leitfaden/oi-leitfaden-v5-0-stand-september-2022.pdf</a:t>
            </a:r>
          </a:p>
        </p:txBody>
      </p:sp>
    </p:spTree>
    <p:extLst>
      <p:ext uri="{BB962C8B-B14F-4D97-AF65-F5344CB8AC3E}">
        <p14:creationId xmlns:p14="http://schemas.microsoft.com/office/powerpoint/2010/main" val="1307257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A2E236-AB9F-D9AC-7657-507ED82C9210}"/>
              </a:ext>
            </a:extLst>
          </p:cNvPr>
          <p:cNvSpPr>
            <a:spLocks noGrp="1"/>
          </p:cNvSpPr>
          <p:nvPr>
            <p:ph type="title"/>
          </p:nvPr>
        </p:nvSpPr>
        <p:spPr>
          <a:xfrm>
            <a:off x="468073" y="904892"/>
            <a:ext cx="8425339" cy="598760"/>
          </a:xfrm>
        </p:spPr>
        <p:txBody>
          <a:bodyPr/>
          <a:lstStyle/>
          <a:p>
            <a:r>
              <a:rPr lang="de-AT" sz="3600" dirty="0">
                <a:solidFill>
                  <a:srgbClr val="505A59"/>
                </a:solidFill>
              </a:rPr>
              <a:t>Was bietet </a:t>
            </a:r>
            <a:r>
              <a:rPr lang="de-AT" sz="3600" dirty="0" err="1">
                <a:solidFill>
                  <a:srgbClr val="505A59"/>
                </a:solidFill>
              </a:rPr>
              <a:t>baubook</a:t>
            </a:r>
            <a:r>
              <a:rPr lang="de-AT" sz="3600" dirty="0">
                <a:solidFill>
                  <a:srgbClr val="505A59"/>
                </a:solidFill>
              </a:rPr>
              <a:t>? </a:t>
            </a:r>
          </a:p>
        </p:txBody>
      </p:sp>
      <p:sp>
        <p:nvSpPr>
          <p:cNvPr id="3" name="Inhaltsplatzhalter 2">
            <a:extLst>
              <a:ext uri="{FF2B5EF4-FFF2-40B4-BE49-F238E27FC236}">
                <a16:creationId xmlns:a16="http://schemas.microsoft.com/office/drawing/2014/main" id="{E4DFE678-5B68-F0A7-5F28-CA9153F20770}"/>
              </a:ext>
            </a:extLst>
          </p:cNvPr>
          <p:cNvSpPr>
            <a:spLocks noGrp="1"/>
          </p:cNvSpPr>
          <p:nvPr>
            <p:ph idx="1"/>
          </p:nvPr>
        </p:nvSpPr>
        <p:spPr>
          <a:xfrm>
            <a:off x="468074" y="1647011"/>
            <a:ext cx="8425339" cy="3317696"/>
          </a:xfrm>
        </p:spPr>
        <p:txBody>
          <a:bodyPr/>
          <a:lstStyle/>
          <a:p>
            <a:r>
              <a:rPr lang="de-DE" sz="1800" dirty="0"/>
              <a:t>Ökologische Gebäude- / Produktanforderungen</a:t>
            </a:r>
            <a:br>
              <a:rPr lang="de-DE" sz="1800" dirty="0"/>
            </a:br>
            <a:r>
              <a:rPr lang="de-DE" sz="1800" dirty="0"/>
              <a:t>=&gt; Förder-, Ausschreibungs- u. Zertifizierungskriterien</a:t>
            </a:r>
          </a:p>
          <a:p>
            <a:r>
              <a:rPr lang="de-DE" sz="1800" dirty="0"/>
              <a:t>Entsprechende Produkte</a:t>
            </a:r>
            <a:br>
              <a:rPr lang="de-DE" sz="1800" dirty="0"/>
            </a:br>
            <a:r>
              <a:rPr lang="de-DE" sz="1800" dirty="0"/>
              <a:t>=&gt; bauökologische, bauphysikalische und technische Informationen</a:t>
            </a:r>
          </a:p>
          <a:p>
            <a:r>
              <a:rPr lang="de-DE" sz="1800" dirty="0"/>
              <a:t>Generische Baustoffdaten</a:t>
            </a:r>
            <a:br>
              <a:rPr lang="de-DE" sz="1800" dirty="0"/>
            </a:br>
            <a:r>
              <a:rPr lang="de-DE" sz="1800" dirty="0"/>
              <a:t>=&gt; Energieausweis, Ökobilanz</a:t>
            </a:r>
          </a:p>
          <a:p>
            <a:r>
              <a:rPr lang="de-DE" sz="1800" dirty="0"/>
              <a:t>Unterstützende Werkzeuge</a:t>
            </a:r>
            <a:br>
              <a:rPr lang="de-DE" sz="1800" dirty="0"/>
            </a:br>
            <a:r>
              <a:rPr lang="de-DE" sz="1800" dirty="0"/>
              <a:t>=&gt; Bauteilrechner, Ökobilanz Rechner für Gebäude, Produktmanager, …</a:t>
            </a:r>
          </a:p>
          <a:p>
            <a:r>
              <a:rPr lang="de-DE" sz="1800" dirty="0"/>
              <a:t>Anbindung an Energieausweis-, Ökobilanzierungs- und Ausschreibungssoftware</a:t>
            </a:r>
          </a:p>
          <a:p>
            <a:endParaRPr lang="de-AT" sz="1800" dirty="0"/>
          </a:p>
        </p:txBody>
      </p:sp>
    </p:spTree>
    <p:extLst>
      <p:ext uri="{BB962C8B-B14F-4D97-AF65-F5344CB8AC3E}">
        <p14:creationId xmlns:p14="http://schemas.microsoft.com/office/powerpoint/2010/main" val="129511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20D448C-B8B5-904D-4F95-A3EC62887F2F}"/>
              </a:ext>
            </a:extLst>
          </p:cNvPr>
          <p:cNvPicPr>
            <a:picLocks noChangeAspect="1"/>
          </p:cNvPicPr>
          <p:nvPr/>
        </p:nvPicPr>
        <p:blipFill>
          <a:blip r:embed="rId3"/>
          <a:stretch>
            <a:fillRect/>
          </a:stretch>
        </p:blipFill>
        <p:spPr>
          <a:xfrm>
            <a:off x="295685" y="1036840"/>
            <a:ext cx="6761323" cy="4326327"/>
          </a:xfrm>
          <a:prstGeom prst="rect">
            <a:avLst/>
          </a:prstGeom>
        </p:spPr>
      </p:pic>
      <p:sp>
        <p:nvSpPr>
          <p:cNvPr id="6" name="Titel 5">
            <a:extLst>
              <a:ext uri="{FF2B5EF4-FFF2-40B4-BE49-F238E27FC236}">
                <a16:creationId xmlns:a16="http://schemas.microsoft.com/office/drawing/2014/main" id="{61EC115A-D72C-46A7-B25D-45CF9D525127}"/>
              </a:ext>
            </a:extLst>
          </p:cNvPr>
          <p:cNvSpPr>
            <a:spLocks noGrp="1"/>
          </p:cNvSpPr>
          <p:nvPr>
            <p:ph type="title"/>
          </p:nvPr>
        </p:nvSpPr>
        <p:spPr/>
        <p:txBody>
          <a:bodyPr/>
          <a:lstStyle/>
          <a:p>
            <a:r>
              <a:rPr lang="de-AT" dirty="0"/>
              <a:t>Eingabeseite</a:t>
            </a:r>
          </a:p>
        </p:txBody>
      </p:sp>
    </p:spTree>
    <p:extLst>
      <p:ext uri="{BB962C8B-B14F-4D97-AF65-F5344CB8AC3E}">
        <p14:creationId xmlns:p14="http://schemas.microsoft.com/office/powerpoint/2010/main" val="3033680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3600" b="1" dirty="0">
                <a:solidFill>
                  <a:schemeClr val="tx1"/>
                </a:solidFill>
                <a:latin typeface="+mn-lt"/>
              </a:rPr>
              <a:t>Gebäudeebene</a:t>
            </a:r>
            <a:endParaRPr lang="de-AT" sz="3600" dirty="0">
              <a:solidFill>
                <a:schemeClr val="tx1"/>
              </a:solidFill>
              <a:latin typeface="+mn-lt"/>
            </a:endParaRPr>
          </a:p>
        </p:txBody>
      </p:sp>
      <p:pic>
        <p:nvPicPr>
          <p:cNvPr id="8" name="Picture 2"/>
          <p:cNvPicPr>
            <a:picLocks noChangeAspect="1"/>
          </p:cNvPicPr>
          <p:nvPr/>
        </p:nvPicPr>
        <p:blipFill>
          <a:blip r:embed="rId2"/>
          <a:srcRect t="21201"/>
          <a:stretch/>
        </p:blipFill>
        <p:spPr bwMode="auto">
          <a:xfrm>
            <a:off x="575137" y="4794323"/>
            <a:ext cx="8209721" cy="750020"/>
          </a:xfrm>
          <a:prstGeom prst="rect">
            <a:avLst/>
          </a:prstGeom>
          <a:noFill/>
          <a:ln>
            <a:noFill/>
          </a:ln>
        </p:spPr>
      </p:pic>
      <p:pic>
        <p:nvPicPr>
          <p:cNvPr id="9" name="Picture 1"/>
          <p:cNvPicPr>
            <a:picLocks noChangeAspect="1"/>
          </p:cNvPicPr>
          <p:nvPr/>
        </p:nvPicPr>
        <p:blipFill>
          <a:blip r:embed="rId3"/>
          <a:stretch/>
        </p:blipFill>
        <p:spPr bwMode="auto">
          <a:xfrm>
            <a:off x="575134" y="1435735"/>
            <a:ext cx="8163220" cy="3358591"/>
          </a:xfrm>
          <a:prstGeom prst="rect">
            <a:avLst/>
          </a:prstGeom>
          <a:noFill/>
          <a:ln>
            <a:noFill/>
          </a:ln>
        </p:spPr>
      </p:pic>
      <p:sp>
        <p:nvSpPr>
          <p:cNvPr id="10" name="Rechteck 9"/>
          <p:cNvSpPr/>
          <p:nvPr/>
        </p:nvSpPr>
        <p:spPr bwMode="auto">
          <a:xfrm>
            <a:off x="864320" y="2380761"/>
            <a:ext cx="685840" cy="2193059"/>
          </a:xfrm>
          <a:prstGeom prst="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6384" tIns="43192" rIns="86384" bIns="43192" anchor="ctr"/>
          <a:lstStyle>
            <a:lvl1pPr>
              <a:defRPr sz="2400">
                <a:solidFill>
                  <a:schemeClr val="tx1"/>
                </a:solidFill>
                <a:latin typeface="Arial"/>
              </a:defRPr>
            </a:lvl1pPr>
            <a:lvl2pPr marL="37931725" indent="-37474525">
              <a:defRPr sz="2400">
                <a:solidFill>
                  <a:schemeClr val="tx1"/>
                </a:solidFill>
                <a:latin typeface="Arial"/>
              </a:defRPr>
            </a:lvl2pPr>
            <a:lvl3pPr>
              <a:defRPr sz="2400">
                <a:solidFill>
                  <a:schemeClr val="tx1"/>
                </a:solidFill>
                <a:latin typeface="Arial"/>
              </a:defRPr>
            </a:lvl3pPr>
            <a:lvl4pPr>
              <a:defRPr sz="2400">
                <a:solidFill>
                  <a:schemeClr val="tx1"/>
                </a:solidFill>
                <a:latin typeface="Arial"/>
              </a:defRPr>
            </a:lvl4pPr>
            <a:lvl5pPr>
              <a:defRPr sz="2400">
                <a:solidFill>
                  <a:schemeClr val="tx1"/>
                </a:solidFill>
                <a:latin typeface="Arial"/>
              </a:defRPr>
            </a:lvl5pPr>
            <a:lvl6pPr marL="457200">
              <a:spcBef>
                <a:spcPts val="0"/>
              </a:spcBef>
              <a:spcAft>
                <a:spcPts val="0"/>
              </a:spcAft>
              <a:defRPr sz="2400">
                <a:solidFill>
                  <a:schemeClr val="tx1"/>
                </a:solidFill>
                <a:latin typeface="Arial"/>
              </a:defRPr>
            </a:lvl6pPr>
            <a:lvl7pPr marL="914400">
              <a:spcBef>
                <a:spcPts val="0"/>
              </a:spcBef>
              <a:spcAft>
                <a:spcPts val="0"/>
              </a:spcAft>
              <a:defRPr sz="2400">
                <a:solidFill>
                  <a:schemeClr val="tx1"/>
                </a:solidFill>
                <a:latin typeface="Arial"/>
              </a:defRPr>
            </a:lvl7pPr>
            <a:lvl8pPr marL="1371600">
              <a:spcBef>
                <a:spcPts val="0"/>
              </a:spcBef>
              <a:spcAft>
                <a:spcPts val="0"/>
              </a:spcAft>
              <a:defRPr sz="2400">
                <a:solidFill>
                  <a:schemeClr val="tx1"/>
                </a:solidFill>
                <a:latin typeface="Arial"/>
              </a:defRPr>
            </a:lvl8pPr>
            <a:lvl9pPr marL="1828800">
              <a:spcBef>
                <a:spcPts val="0"/>
              </a:spcBef>
              <a:spcAft>
                <a:spcPts val="0"/>
              </a:spcAft>
              <a:defRPr sz="24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4050" b="0" i="0" u="none" strike="noStrike" kern="1200" cap="none" spc="0" normalizeH="0" baseline="0" noProof="0">
              <a:ln>
                <a:noFill/>
              </a:ln>
              <a:solidFill>
                <a:srgbClr val="FFFFFF"/>
              </a:solidFill>
              <a:effectLst/>
              <a:uLnTx/>
              <a:uFillTx/>
              <a:latin typeface="Arial"/>
              <a:ea typeface="+mn-ea"/>
              <a:cs typeface="+mn-cs"/>
            </a:endParaRPr>
          </a:p>
        </p:txBody>
      </p:sp>
      <p:sp>
        <p:nvSpPr>
          <p:cNvPr id="11" name="Rechteck 6"/>
          <p:cNvSpPr/>
          <p:nvPr/>
        </p:nvSpPr>
        <p:spPr bwMode="auto">
          <a:xfrm>
            <a:off x="4896767" y="1840670"/>
            <a:ext cx="1152128" cy="2719573"/>
          </a:xfrm>
          <a:prstGeom prst="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6384" tIns="43192" rIns="86384" bIns="43192" anchor="ctr"/>
          <a:lstStyle>
            <a:lvl1pPr>
              <a:defRPr sz="2400">
                <a:solidFill>
                  <a:schemeClr val="tx1"/>
                </a:solidFill>
                <a:latin typeface="Arial"/>
              </a:defRPr>
            </a:lvl1pPr>
            <a:lvl2pPr marL="37931725" indent="-37474525">
              <a:defRPr sz="2400">
                <a:solidFill>
                  <a:schemeClr val="tx1"/>
                </a:solidFill>
                <a:latin typeface="Arial"/>
              </a:defRPr>
            </a:lvl2pPr>
            <a:lvl3pPr>
              <a:defRPr sz="2400">
                <a:solidFill>
                  <a:schemeClr val="tx1"/>
                </a:solidFill>
                <a:latin typeface="Arial"/>
              </a:defRPr>
            </a:lvl3pPr>
            <a:lvl4pPr>
              <a:defRPr sz="2400">
                <a:solidFill>
                  <a:schemeClr val="tx1"/>
                </a:solidFill>
                <a:latin typeface="Arial"/>
              </a:defRPr>
            </a:lvl4pPr>
            <a:lvl5pPr>
              <a:defRPr sz="2400">
                <a:solidFill>
                  <a:schemeClr val="tx1"/>
                </a:solidFill>
                <a:latin typeface="Arial"/>
              </a:defRPr>
            </a:lvl5pPr>
            <a:lvl6pPr marL="457200">
              <a:spcBef>
                <a:spcPts val="0"/>
              </a:spcBef>
              <a:spcAft>
                <a:spcPts val="0"/>
              </a:spcAft>
              <a:defRPr sz="2400">
                <a:solidFill>
                  <a:schemeClr val="tx1"/>
                </a:solidFill>
                <a:latin typeface="Arial"/>
              </a:defRPr>
            </a:lvl6pPr>
            <a:lvl7pPr marL="914400">
              <a:spcBef>
                <a:spcPts val="0"/>
              </a:spcBef>
              <a:spcAft>
                <a:spcPts val="0"/>
              </a:spcAft>
              <a:defRPr sz="2400">
                <a:solidFill>
                  <a:schemeClr val="tx1"/>
                </a:solidFill>
                <a:latin typeface="Arial"/>
              </a:defRPr>
            </a:lvl7pPr>
            <a:lvl8pPr marL="1371600">
              <a:spcBef>
                <a:spcPts val="0"/>
              </a:spcBef>
              <a:spcAft>
                <a:spcPts val="0"/>
              </a:spcAft>
              <a:defRPr sz="2400">
                <a:solidFill>
                  <a:schemeClr val="tx1"/>
                </a:solidFill>
                <a:latin typeface="Arial"/>
              </a:defRPr>
            </a:lvl8pPr>
            <a:lvl9pPr marL="1828800">
              <a:spcBef>
                <a:spcPts val="0"/>
              </a:spcBef>
              <a:spcAft>
                <a:spcPts val="0"/>
              </a:spcAft>
              <a:defRPr sz="24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4050" b="0" i="0" u="none" strike="noStrike" kern="1200" cap="none" spc="0" normalizeH="0" baseline="0" noProof="0">
              <a:ln>
                <a:noFill/>
              </a:ln>
              <a:solidFill>
                <a:srgbClr val="FFFFFF"/>
              </a:solidFill>
              <a:effectLst/>
              <a:uLnTx/>
              <a:uFillTx/>
              <a:latin typeface="Arial"/>
              <a:ea typeface="+mn-ea"/>
              <a:cs typeface="+mn-cs"/>
            </a:endParaRPr>
          </a:p>
        </p:txBody>
      </p:sp>
      <p:sp>
        <p:nvSpPr>
          <p:cNvPr id="12" name="Rechteck 6"/>
          <p:cNvSpPr/>
          <p:nvPr/>
        </p:nvSpPr>
        <p:spPr bwMode="auto">
          <a:xfrm>
            <a:off x="4896767" y="4796077"/>
            <a:ext cx="1152128" cy="750020"/>
          </a:xfrm>
          <a:prstGeom prst="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6384" tIns="43192" rIns="86384" bIns="43192" anchor="ctr"/>
          <a:lstStyle>
            <a:lvl1pPr>
              <a:defRPr sz="2400">
                <a:solidFill>
                  <a:schemeClr val="tx1"/>
                </a:solidFill>
                <a:latin typeface="Arial"/>
              </a:defRPr>
            </a:lvl1pPr>
            <a:lvl2pPr marL="37931725" indent="-37474525">
              <a:defRPr sz="2400">
                <a:solidFill>
                  <a:schemeClr val="tx1"/>
                </a:solidFill>
                <a:latin typeface="Arial"/>
              </a:defRPr>
            </a:lvl2pPr>
            <a:lvl3pPr>
              <a:defRPr sz="2400">
                <a:solidFill>
                  <a:schemeClr val="tx1"/>
                </a:solidFill>
                <a:latin typeface="Arial"/>
              </a:defRPr>
            </a:lvl3pPr>
            <a:lvl4pPr>
              <a:defRPr sz="2400">
                <a:solidFill>
                  <a:schemeClr val="tx1"/>
                </a:solidFill>
                <a:latin typeface="Arial"/>
              </a:defRPr>
            </a:lvl4pPr>
            <a:lvl5pPr>
              <a:defRPr sz="2400">
                <a:solidFill>
                  <a:schemeClr val="tx1"/>
                </a:solidFill>
                <a:latin typeface="Arial"/>
              </a:defRPr>
            </a:lvl5pPr>
            <a:lvl6pPr marL="457200">
              <a:spcBef>
                <a:spcPts val="0"/>
              </a:spcBef>
              <a:spcAft>
                <a:spcPts val="0"/>
              </a:spcAft>
              <a:defRPr sz="2400">
                <a:solidFill>
                  <a:schemeClr val="tx1"/>
                </a:solidFill>
                <a:latin typeface="Arial"/>
              </a:defRPr>
            </a:lvl6pPr>
            <a:lvl7pPr marL="914400">
              <a:spcBef>
                <a:spcPts val="0"/>
              </a:spcBef>
              <a:spcAft>
                <a:spcPts val="0"/>
              </a:spcAft>
              <a:defRPr sz="2400">
                <a:solidFill>
                  <a:schemeClr val="tx1"/>
                </a:solidFill>
                <a:latin typeface="Arial"/>
              </a:defRPr>
            </a:lvl7pPr>
            <a:lvl8pPr marL="1371600">
              <a:spcBef>
                <a:spcPts val="0"/>
              </a:spcBef>
              <a:spcAft>
                <a:spcPts val="0"/>
              </a:spcAft>
              <a:defRPr sz="2400">
                <a:solidFill>
                  <a:schemeClr val="tx1"/>
                </a:solidFill>
                <a:latin typeface="Arial"/>
              </a:defRPr>
            </a:lvl8pPr>
            <a:lvl9pPr marL="1828800">
              <a:spcBef>
                <a:spcPts val="0"/>
              </a:spcBef>
              <a:spcAft>
                <a:spcPts val="0"/>
              </a:spcAft>
              <a:defRPr sz="24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4050" b="0" i="0" u="none" strike="noStrike" kern="1200" cap="none" spc="0" normalizeH="0" baseline="0" noProof="0">
              <a:ln>
                <a:noFill/>
              </a:ln>
              <a:solidFill>
                <a:srgbClr val="FFFFFF"/>
              </a:solidFill>
              <a:effectLst/>
              <a:uLnTx/>
              <a:uFillTx/>
              <a:latin typeface="Arial"/>
              <a:ea typeface="+mn-ea"/>
              <a:cs typeface="+mn-cs"/>
            </a:endParaRPr>
          </a:p>
        </p:txBody>
      </p:sp>
      <p:sp>
        <p:nvSpPr>
          <p:cNvPr id="3" name="Rechteck 2">
            <a:extLst>
              <a:ext uri="{FF2B5EF4-FFF2-40B4-BE49-F238E27FC236}">
                <a16:creationId xmlns:a16="http://schemas.microsoft.com/office/drawing/2014/main" id="{2E1D9D72-E090-B038-35D7-4063A6A284F9}"/>
              </a:ext>
            </a:extLst>
          </p:cNvPr>
          <p:cNvSpPr/>
          <p:nvPr/>
        </p:nvSpPr>
        <p:spPr>
          <a:xfrm>
            <a:off x="8065120" y="1840670"/>
            <a:ext cx="792088" cy="3775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feld 3">
            <a:extLst>
              <a:ext uri="{FF2B5EF4-FFF2-40B4-BE49-F238E27FC236}">
                <a16:creationId xmlns:a16="http://schemas.microsoft.com/office/drawing/2014/main" id="{447C33A0-52CC-F91F-F4A4-77AD1BAA4AFE}"/>
              </a:ext>
            </a:extLst>
          </p:cNvPr>
          <p:cNvSpPr txBox="1"/>
          <p:nvPr/>
        </p:nvSpPr>
        <p:spPr>
          <a:xfrm>
            <a:off x="4824760" y="863824"/>
            <a:ext cx="381642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rPr>
              <a:t>Gut geeignet für schnellen Check, welche Konstruktionen besonders belastend sind.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10" descr="Picture 2"/>
          <p:cNvPicPr>
            <a:picLocks noChangeAspect="1" noChangeArrowheads="1"/>
          </p:cNvPicPr>
          <p:nvPr/>
        </p:nvPicPr>
        <p:blipFill>
          <a:blip r:embed="rId3"/>
          <a:srcRect r="819"/>
          <a:stretch/>
        </p:blipFill>
        <p:spPr bwMode="auto">
          <a:xfrm>
            <a:off x="477025" y="1239155"/>
            <a:ext cx="7741062" cy="4450407"/>
          </a:xfrm>
          <a:prstGeom prst="rect">
            <a:avLst/>
          </a:prstGeom>
          <a:noFill/>
          <a:ln>
            <a:noFill/>
          </a:ln>
        </p:spPr>
      </p:pic>
      <p:sp>
        <p:nvSpPr>
          <p:cNvPr id="2" name="Titel 1"/>
          <p:cNvSpPr>
            <a:spLocks noGrp="1"/>
          </p:cNvSpPr>
          <p:nvPr>
            <p:ph type="title"/>
          </p:nvPr>
        </p:nvSpPr>
        <p:spPr bwMode="auto">
          <a:prstGeom prst="rect">
            <a:avLst/>
          </a:prstGeom>
          <a:noFill/>
        </p:spPr>
        <p:txBody>
          <a:bodyPr/>
          <a:lstStyle/>
          <a:p>
            <a:pPr algn="r">
              <a:defRPr/>
            </a:pPr>
            <a:r>
              <a:rPr lang="de-DE" sz="3200" b="1" dirty="0">
                <a:solidFill>
                  <a:schemeClr val="tx1"/>
                </a:solidFill>
                <a:latin typeface="+mn-lt"/>
              </a:rPr>
              <a:t>Optimierung auf Bauteilebene</a:t>
            </a:r>
            <a:endParaRPr lang="de-AT" sz="3200" b="1" dirty="0">
              <a:solidFill>
                <a:schemeClr val="tx1"/>
              </a:solidFill>
              <a:latin typeface="+mn-lt"/>
            </a:endParaRPr>
          </a:p>
        </p:txBody>
      </p:sp>
      <p:sp>
        <p:nvSpPr>
          <p:cNvPr id="5" name="Rechteck 4"/>
          <p:cNvSpPr/>
          <p:nvPr/>
        </p:nvSpPr>
        <p:spPr bwMode="auto">
          <a:xfrm>
            <a:off x="7849096" y="1655765"/>
            <a:ext cx="432048" cy="280846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lvl1pPr>
              <a:defRPr sz="2400">
                <a:solidFill>
                  <a:schemeClr val="tx1"/>
                </a:solidFill>
                <a:latin typeface="Arial"/>
              </a:defRPr>
            </a:lvl1pPr>
            <a:lvl2pPr marL="37931725" indent="-37474525">
              <a:defRPr sz="2400">
                <a:solidFill>
                  <a:schemeClr val="tx1"/>
                </a:solidFill>
                <a:latin typeface="Arial"/>
              </a:defRPr>
            </a:lvl2pPr>
            <a:lvl3pPr>
              <a:defRPr sz="2400">
                <a:solidFill>
                  <a:schemeClr val="tx1"/>
                </a:solidFill>
                <a:latin typeface="Arial"/>
              </a:defRPr>
            </a:lvl3pPr>
            <a:lvl4pPr>
              <a:defRPr sz="2400">
                <a:solidFill>
                  <a:schemeClr val="tx1"/>
                </a:solidFill>
                <a:latin typeface="Arial"/>
              </a:defRPr>
            </a:lvl4pPr>
            <a:lvl5pPr>
              <a:defRPr sz="2400">
                <a:solidFill>
                  <a:schemeClr val="tx1"/>
                </a:solidFill>
                <a:latin typeface="Arial"/>
              </a:defRPr>
            </a:lvl5pPr>
            <a:lvl6pPr marL="457200">
              <a:spcBef>
                <a:spcPts val="0"/>
              </a:spcBef>
              <a:spcAft>
                <a:spcPts val="0"/>
              </a:spcAft>
              <a:defRPr sz="2400">
                <a:solidFill>
                  <a:schemeClr val="tx1"/>
                </a:solidFill>
                <a:latin typeface="Arial"/>
              </a:defRPr>
            </a:lvl6pPr>
            <a:lvl7pPr marL="914400">
              <a:spcBef>
                <a:spcPts val="0"/>
              </a:spcBef>
              <a:spcAft>
                <a:spcPts val="0"/>
              </a:spcAft>
              <a:defRPr sz="2400">
                <a:solidFill>
                  <a:schemeClr val="tx1"/>
                </a:solidFill>
                <a:latin typeface="Arial"/>
              </a:defRPr>
            </a:lvl7pPr>
            <a:lvl8pPr marL="1371600">
              <a:spcBef>
                <a:spcPts val="0"/>
              </a:spcBef>
              <a:spcAft>
                <a:spcPts val="0"/>
              </a:spcAft>
              <a:defRPr sz="2400">
                <a:solidFill>
                  <a:schemeClr val="tx1"/>
                </a:solidFill>
                <a:latin typeface="Arial"/>
              </a:defRPr>
            </a:lvl8pPr>
            <a:lvl9pPr marL="1828800">
              <a:spcBef>
                <a:spcPts val="0"/>
              </a:spcBef>
              <a:spcAft>
                <a:spcPts val="0"/>
              </a:spcAft>
              <a:defRPr sz="2400">
                <a:solidFill>
                  <a:schemeClr val="tx1"/>
                </a:solidFill>
                <a:latin typeface="Arial"/>
              </a:defRPr>
            </a:lvl9pPr>
          </a:lstStyle>
          <a:p>
            <a:pPr algn="ctr">
              <a:defRPr/>
            </a:pPr>
            <a:endParaRPr lang="de-DE" sz="4300">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Autofit/>
          </a:bodyPr>
          <a:lstStyle/>
          <a:p>
            <a:r>
              <a:rPr lang="de-AT" sz="2400" dirty="0">
                <a:solidFill>
                  <a:srgbClr val="505A59"/>
                </a:solidFill>
              </a:rPr>
              <a:t>Kosten / Finanzierung</a:t>
            </a:r>
          </a:p>
        </p:txBody>
      </p:sp>
      <p:sp>
        <p:nvSpPr>
          <p:cNvPr id="3" name="Inhaltsplatzhalter 2"/>
          <p:cNvSpPr>
            <a:spLocks noGrp="1"/>
          </p:cNvSpPr>
          <p:nvPr>
            <p:ph idx="1"/>
          </p:nvPr>
        </p:nvSpPr>
        <p:spPr/>
        <p:txBody>
          <a:bodyPr>
            <a:normAutofit/>
          </a:bodyPr>
          <a:lstStyle/>
          <a:p>
            <a:r>
              <a:rPr lang="de-AT" dirty="0"/>
              <a:t>eco2Soft</a:t>
            </a:r>
          </a:p>
          <a:p>
            <a:pPr lvl="1"/>
            <a:r>
              <a:rPr lang="de-AT" dirty="0"/>
              <a:t>Kostenlose Demoversion (max. 3 Gebäude)</a:t>
            </a:r>
          </a:p>
          <a:p>
            <a:pPr lvl="1"/>
            <a:r>
              <a:rPr lang="de-AT" dirty="0"/>
              <a:t>Vollversion: 163 € jährlich </a:t>
            </a:r>
          </a:p>
          <a:p>
            <a:pPr lvl="1"/>
            <a:r>
              <a:rPr lang="de-AT" sz="2100" dirty="0"/>
              <a:t>Für Seminar, Diplomarbeiten etc. kostenlos</a:t>
            </a:r>
          </a:p>
          <a:p>
            <a:r>
              <a:rPr lang="de-AT" dirty="0"/>
              <a:t>Produktdatenbank, Ausschreibungstexte, Richtwerte, Bauteilrechner</a:t>
            </a:r>
          </a:p>
          <a:p>
            <a:pPr lvl="1"/>
            <a:r>
              <a:rPr lang="de-AT" dirty="0"/>
              <a:t>Kostenlose Nutzung</a:t>
            </a:r>
          </a:p>
          <a:p>
            <a:pPr lvl="1"/>
            <a:r>
              <a:rPr lang="de-AT" dirty="0"/>
              <a:t>Plattformgebühren für regionalen Plattformen</a:t>
            </a:r>
          </a:p>
          <a:p>
            <a:pPr lvl="1"/>
            <a:r>
              <a:rPr lang="de-AT" dirty="0"/>
              <a:t>Deklarations- und </a:t>
            </a:r>
            <a:r>
              <a:rPr lang="de-AT" dirty="0" err="1"/>
              <a:t>Listungskosten</a:t>
            </a:r>
            <a:r>
              <a:rPr lang="de-AT" dirty="0"/>
              <a:t> für Hersteller</a:t>
            </a:r>
          </a:p>
        </p:txBody>
      </p:sp>
    </p:spTree>
    <p:extLst>
      <p:ext uri="{BB962C8B-B14F-4D97-AF65-F5344CB8AC3E}">
        <p14:creationId xmlns:p14="http://schemas.microsoft.com/office/powerpoint/2010/main" val="790686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A6522F-686C-D2D8-19AD-1950D9B68198}"/>
              </a:ext>
            </a:extLst>
          </p:cNvPr>
          <p:cNvSpPr>
            <a:spLocks noGrp="1"/>
          </p:cNvSpPr>
          <p:nvPr>
            <p:ph type="title"/>
          </p:nvPr>
        </p:nvSpPr>
        <p:spPr>
          <a:xfrm>
            <a:off x="720304" y="2484003"/>
            <a:ext cx="2808312" cy="1512168"/>
          </a:xfrm>
        </p:spPr>
        <p:txBody>
          <a:bodyPr/>
          <a:lstStyle/>
          <a:p>
            <a:pPr algn="l"/>
            <a:r>
              <a:rPr lang="de-AT" sz="1800" dirty="0"/>
              <a:t>baubook GmbH</a:t>
            </a:r>
            <a:br>
              <a:rPr lang="de-AT" sz="1800" b="0" dirty="0"/>
            </a:br>
            <a:r>
              <a:rPr lang="de-AT" sz="1800" b="0" dirty="0" err="1"/>
              <a:t>Alserbachstraße</a:t>
            </a:r>
            <a:r>
              <a:rPr lang="de-AT" sz="1800" b="0" dirty="0"/>
              <a:t> 5/8 </a:t>
            </a:r>
            <a:br>
              <a:rPr lang="de-AT" sz="1800" b="0" dirty="0"/>
            </a:br>
            <a:r>
              <a:rPr lang="de-AT" sz="1800" b="0" dirty="0"/>
              <a:t>1090 Wien, Austria</a:t>
            </a:r>
            <a:br>
              <a:rPr lang="de-AT" sz="1800" b="0" dirty="0"/>
            </a:br>
            <a:r>
              <a:rPr lang="de-AT" sz="1800" b="0" dirty="0"/>
              <a:t>T+43 1 319 20 05-0</a:t>
            </a:r>
            <a:br>
              <a:rPr lang="de-AT" sz="1800" b="0" dirty="0"/>
            </a:br>
            <a:r>
              <a:rPr lang="de-AT" sz="1800" b="0" dirty="0">
                <a:solidFill>
                  <a:srgbClr val="51615F"/>
                </a:solidFill>
                <a:hlinkClick r:id="rId2">
                  <a:extLst>
                    <a:ext uri="{A12FA001-AC4F-418D-AE19-62706E023703}">
                      <ahyp:hlinkClr xmlns:ahyp="http://schemas.microsoft.com/office/drawing/2018/hyperlinkcolor" val="tx"/>
                    </a:ext>
                  </a:extLst>
                </a:hlinkClick>
              </a:rPr>
              <a:t>office@baubook.info</a:t>
            </a:r>
            <a:endParaRPr lang="de-AT" sz="1800" b="0" dirty="0">
              <a:solidFill>
                <a:srgbClr val="51615F"/>
              </a:solidFill>
            </a:endParaRPr>
          </a:p>
        </p:txBody>
      </p:sp>
      <p:pic>
        <p:nvPicPr>
          <p:cNvPr id="1026" name="Picture 2">
            <a:extLst>
              <a:ext uri="{FF2B5EF4-FFF2-40B4-BE49-F238E27FC236}">
                <a16:creationId xmlns:a16="http://schemas.microsoft.com/office/drawing/2014/main" id="{534F6766-C930-3451-FF51-8AB0CCF48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648" y="863823"/>
            <a:ext cx="4968552" cy="467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582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B6E4AE3B-ABEE-1FB2-E060-F62E74497A5A}"/>
              </a:ext>
            </a:extLst>
          </p:cNvPr>
          <p:cNvPicPr>
            <a:picLocks noGrp="1" noRot="1" noChangeAspect="1" noMove="1" noResize="1" noEditPoints="1" noAdjustHandles="1" noChangeArrowheads="1" noChangeShapeType="1" noCrop="1"/>
          </p:cNvPicPr>
          <p:nvPr/>
        </p:nvPicPr>
        <p:blipFill>
          <a:blip r:embed="rId2"/>
          <a:stretch>
            <a:fillRect/>
          </a:stretch>
        </p:blipFill>
        <p:spPr>
          <a:xfrm>
            <a:off x="2337082" y="1064383"/>
            <a:ext cx="4687325" cy="4351409"/>
          </a:xfrm>
          <a:prstGeom prst="rect">
            <a:avLst/>
          </a:prstGeom>
        </p:spPr>
      </p:pic>
      <p:grpSp>
        <p:nvGrpSpPr>
          <p:cNvPr id="5" name="Gruppieren 4">
            <a:extLst>
              <a:ext uri="{FF2B5EF4-FFF2-40B4-BE49-F238E27FC236}">
                <a16:creationId xmlns:a16="http://schemas.microsoft.com/office/drawing/2014/main" id="{D63F3D0F-9B96-4ED7-AE1C-B879A1E4279F}"/>
              </a:ext>
            </a:extLst>
          </p:cNvPr>
          <p:cNvGrpSpPr/>
          <p:nvPr/>
        </p:nvGrpSpPr>
        <p:grpSpPr>
          <a:xfrm>
            <a:off x="4756070" y="1007839"/>
            <a:ext cx="4605418" cy="1231106"/>
            <a:chOff x="4756070" y="1007839"/>
            <a:chExt cx="4605418" cy="1231106"/>
          </a:xfrm>
        </p:grpSpPr>
        <p:sp>
          <p:nvSpPr>
            <p:cNvPr id="18" name="Rechteck 17">
              <a:extLst>
                <a:ext uri="{FF2B5EF4-FFF2-40B4-BE49-F238E27FC236}">
                  <a16:creationId xmlns:a16="http://schemas.microsoft.com/office/drawing/2014/main" id="{EEBD30E3-C1A3-EE55-7A8E-1239E6AC0E1B}"/>
                </a:ext>
              </a:extLst>
            </p:cNvPr>
            <p:cNvSpPr/>
            <p:nvPr/>
          </p:nvSpPr>
          <p:spPr bwMode="auto">
            <a:xfrm>
              <a:off x="4756070" y="1049926"/>
              <a:ext cx="2160240" cy="288000"/>
            </a:xfrm>
            <a:prstGeom prst="rect">
              <a:avLst/>
            </a:prstGeom>
            <a:noFill/>
            <a:ln>
              <a:solidFill>
                <a:srgbClr val="505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AT">
                <a:solidFill>
                  <a:srgbClr val="505A59"/>
                </a:solidFill>
              </a:endParaRPr>
            </a:p>
          </p:txBody>
        </p:sp>
        <p:cxnSp>
          <p:nvCxnSpPr>
            <p:cNvPr id="25" name="Gerader Verbinder 24">
              <a:extLst>
                <a:ext uri="{FF2B5EF4-FFF2-40B4-BE49-F238E27FC236}">
                  <a16:creationId xmlns:a16="http://schemas.microsoft.com/office/drawing/2014/main" id="{6104FF0D-9C45-E585-6342-E75C405725EB}"/>
                </a:ext>
              </a:extLst>
            </p:cNvPr>
            <p:cNvCxnSpPr>
              <a:cxnSpLocks/>
            </p:cNvCxnSpPr>
            <p:nvPr/>
          </p:nvCxnSpPr>
          <p:spPr bwMode="auto">
            <a:xfrm flipV="1">
              <a:off x="6916310" y="1193926"/>
              <a:ext cx="428730" cy="1"/>
            </a:xfrm>
            <a:prstGeom prst="line">
              <a:avLst/>
            </a:prstGeom>
            <a:ln w="38100">
              <a:solidFill>
                <a:srgbClr val="505A59"/>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Rechteck 28">
              <a:extLst>
                <a:ext uri="{FF2B5EF4-FFF2-40B4-BE49-F238E27FC236}">
                  <a16:creationId xmlns:a16="http://schemas.microsoft.com/office/drawing/2014/main" id="{551EB426-9ED9-14C4-9E14-8CB43A70C757}"/>
                </a:ext>
              </a:extLst>
            </p:cNvPr>
            <p:cNvSpPr/>
            <p:nvPr/>
          </p:nvSpPr>
          <p:spPr>
            <a:xfrm>
              <a:off x="7273032" y="1007839"/>
              <a:ext cx="2088456" cy="1231106"/>
            </a:xfrm>
            <a:prstGeom prst="rect">
              <a:avLst/>
            </a:prstGeom>
          </p:spPr>
          <p:txBody>
            <a:bodyPr wrap="square">
              <a:spAutoFit/>
            </a:bodyPr>
            <a:lstStyle/>
            <a:p>
              <a:r>
                <a:rPr lang="de-DE" sz="1600" b="1" dirty="0">
                  <a:solidFill>
                    <a:srgbClr val="505A59"/>
                  </a:solidFill>
                </a:rPr>
                <a:t>Ökologische Anforderungen</a:t>
              </a:r>
              <a:br>
                <a:rPr lang="de-DE" dirty="0"/>
              </a:br>
              <a:r>
                <a:rPr lang="de-DE" sz="1400" dirty="0"/>
                <a:t>- Ausschreibungskriterien</a:t>
              </a:r>
            </a:p>
            <a:p>
              <a:r>
                <a:rPr lang="de-DE" sz="1400" dirty="0"/>
                <a:t>- Förderkriterien</a:t>
              </a:r>
            </a:p>
            <a:p>
              <a:r>
                <a:rPr lang="de-DE" sz="1400" dirty="0"/>
                <a:t>- Zertifizierungskriterien</a:t>
              </a:r>
            </a:p>
          </p:txBody>
        </p:sp>
      </p:grpSp>
      <p:grpSp>
        <p:nvGrpSpPr>
          <p:cNvPr id="2" name="Gruppieren 1">
            <a:extLst>
              <a:ext uri="{FF2B5EF4-FFF2-40B4-BE49-F238E27FC236}">
                <a16:creationId xmlns:a16="http://schemas.microsoft.com/office/drawing/2014/main" id="{3CB3DA22-3DC2-713B-E38D-A4B7073C9C73}"/>
              </a:ext>
            </a:extLst>
          </p:cNvPr>
          <p:cNvGrpSpPr/>
          <p:nvPr/>
        </p:nvGrpSpPr>
        <p:grpSpPr>
          <a:xfrm>
            <a:off x="70263" y="1007839"/>
            <a:ext cx="3962408" cy="1200329"/>
            <a:chOff x="70263" y="1007839"/>
            <a:chExt cx="3962408" cy="1200329"/>
          </a:xfrm>
        </p:grpSpPr>
        <p:sp>
          <p:nvSpPr>
            <p:cNvPr id="27" name="Rechteck 26">
              <a:extLst>
                <a:ext uri="{FF2B5EF4-FFF2-40B4-BE49-F238E27FC236}">
                  <a16:creationId xmlns:a16="http://schemas.microsoft.com/office/drawing/2014/main" id="{EFB75A1A-EFAF-6955-9A8F-05BEB5C65E33}"/>
                </a:ext>
              </a:extLst>
            </p:cNvPr>
            <p:cNvSpPr/>
            <p:nvPr/>
          </p:nvSpPr>
          <p:spPr bwMode="auto">
            <a:xfrm>
              <a:off x="2337080" y="1049926"/>
              <a:ext cx="1695591" cy="288031"/>
            </a:xfrm>
            <a:prstGeom prst="rect">
              <a:avLst/>
            </a:prstGeom>
            <a:noFill/>
            <a:ln>
              <a:solidFill>
                <a:srgbClr val="505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AT"/>
            </a:p>
          </p:txBody>
        </p:sp>
        <p:cxnSp>
          <p:nvCxnSpPr>
            <p:cNvPr id="28" name="Gerader Verbinder 27">
              <a:extLst>
                <a:ext uri="{FF2B5EF4-FFF2-40B4-BE49-F238E27FC236}">
                  <a16:creationId xmlns:a16="http://schemas.microsoft.com/office/drawing/2014/main" id="{31A19C11-8136-3EEB-0DE0-E2363D9B16A7}"/>
                </a:ext>
              </a:extLst>
            </p:cNvPr>
            <p:cNvCxnSpPr>
              <a:cxnSpLocks/>
            </p:cNvCxnSpPr>
            <p:nvPr/>
          </p:nvCxnSpPr>
          <p:spPr bwMode="auto">
            <a:xfrm flipV="1">
              <a:off x="1790272" y="1203653"/>
              <a:ext cx="546807" cy="1"/>
            </a:xfrm>
            <a:prstGeom prst="line">
              <a:avLst/>
            </a:prstGeom>
            <a:ln w="38100">
              <a:solidFill>
                <a:srgbClr val="505A59"/>
              </a:solidFill>
              <a:headEnd type="triangle"/>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E488503F-3A9A-03A2-0836-7D28A1E950E5}"/>
                </a:ext>
              </a:extLst>
            </p:cNvPr>
            <p:cNvSpPr/>
            <p:nvPr/>
          </p:nvSpPr>
          <p:spPr>
            <a:xfrm>
              <a:off x="70263" y="1007839"/>
              <a:ext cx="2088456" cy="1200329"/>
            </a:xfrm>
            <a:prstGeom prst="rect">
              <a:avLst/>
            </a:prstGeom>
          </p:spPr>
          <p:txBody>
            <a:bodyPr wrap="square">
              <a:spAutoFit/>
            </a:bodyPr>
            <a:lstStyle/>
            <a:p>
              <a:r>
                <a:rPr lang="de-DE" sz="1600" b="1" dirty="0">
                  <a:solidFill>
                    <a:srgbClr val="505A59"/>
                  </a:solidFill>
                </a:rPr>
                <a:t>Infoportal</a:t>
              </a:r>
              <a:br>
                <a:rPr lang="de-DE" dirty="0"/>
              </a:br>
              <a:r>
                <a:rPr lang="de-DE" sz="1400" dirty="0"/>
                <a:t>- Übersicht</a:t>
              </a:r>
            </a:p>
            <a:p>
              <a:r>
                <a:rPr lang="de-DE" sz="1400" dirty="0"/>
                <a:t>- News</a:t>
              </a:r>
            </a:p>
            <a:p>
              <a:r>
                <a:rPr lang="de-DE" sz="1400" dirty="0"/>
                <a:t>- Servicebereich</a:t>
              </a:r>
            </a:p>
            <a:p>
              <a:r>
                <a:rPr lang="de-DE" sz="1400" dirty="0"/>
                <a:t>- Downloadbereich</a:t>
              </a:r>
            </a:p>
          </p:txBody>
        </p:sp>
      </p:grpSp>
      <p:grpSp>
        <p:nvGrpSpPr>
          <p:cNvPr id="3" name="Gruppieren 2">
            <a:extLst>
              <a:ext uri="{FF2B5EF4-FFF2-40B4-BE49-F238E27FC236}">
                <a16:creationId xmlns:a16="http://schemas.microsoft.com/office/drawing/2014/main" id="{0290EE41-3E1D-DDFF-DC53-9D1455404FC0}"/>
              </a:ext>
            </a:extLst>
          </p:cNvPr>
          <p:cNvGrpSpPr/>
          <p:nvPr/>
        </p:nvGrpSpPr>
        <p:grpSpPr>
          <a:xfrm>
            <a:off x="94875" y="2415130"/>
            <a:ext cx="3937796" cy="1631216"/>
            <a:chOff x="94875" y="2415130"/>
            <a:chExt cx="3937796" cy="1631216"/>
          </a:xfrm>
        </p:grpSpPr>
        <p:sp>
          <p:nvSpPr>
            <p:cNvPr id="13" name="Rechteck 12">
              <a:extLst>
                <a:ext uri="{FF2B5EF4-FFF2-40B4-BE49-F238E27FC236}">
                  <a16:creationId xmlns:a16="http://schemas.microsoft.com/office/drawing/2014/main" id="{3E166F2A-A88A-4611-B67C-80F79F3E4EA7}"/>
                </a:ext>
              </a:extLst>
            </p:cNvPr>
            <p:cNvSpPr/>
            <p:nvPr/>
          </p:nvSpPr>
          <p:spPr bwMode="auto">
            <a:xfrm>
              <a:off x="2337080" y="2432006"/>
              <a:ext cx="1695591" cy="288031"/>
            </a:xfrm>
            <a:prstGeom prst="rect">
              <a:avLst/>
            </a:prstGeom>
            <a:noFill/>
            <a:ln>
              <a:solidFill>
                <a:srgbClr val="505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AT"/>
            </a:p>
          </p:txBody>
        </p:sp>
        <p:cxnSp>
          <p:nvCxnSpPr>
            <p:cNvPr id="21" name="Gerader Verbinder 20">
              <a:extLst>
                <a:ext uri="{FF2B5EF4-FFF2-40B4-BE49-F238E27FC236}">
                  <a16:creationId xmlns:a16="http://schemas.microsoft.com/office/drawing/2014/main" id="{E3B186FA-BF66-91EB-A3A7-3D7CD9A6EE30}"/>
                </a:ext>
              </a:extLst>
            </p:cNvPr>
            <p:cNvCxnSpPr>
              <a:cxnSpLocks/>
            </p:cNvCxnSpPr>
            <p:nvPr/>
          </p:nvCxnSpPr>
          <p:spPr bwMode="auto">
            <a:xfrm flipV="1">
              <a:off x="1794788" y="2576020"/>
              <a:ext cx="546807" cy="1"/>
            </a:xfrm>
            <a:prstGeom prst="line">
              <a:avLst/>
            </a:prstGeom>
            <a:ln w="38100">
              <a:solidFill>
                <a:srgbClr val="505A59"/>
              </a:solidFill>
              <a:headEnd type="triangle"/>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69929F38-2B51-972D-6E88-C477B8558076}"/>
                </a:ext>
              </a:extLst>
            </p:cNvPr>
            <p:cNvSpPr/>
            <p:nvPr/>
          </p:nvSpPr>
          <p:spPr>
            <a:xfrm>
              <a:off x="94875" y="2415130"/>
              <a:ext cx="2252177" cy="1631216"/>
            </a:xfrm>
            <a:prstGeom prst="rect">
              <a:avLst/>
            </a:prstGeom>
          </p:spPr>
          <p:txBody>
            <a:bodyPr wrap="square">
              <a:spAutoFit/>
            </a:bodyPr>
            <a:lstStyle/>
            <a:p>
              <a:r>
                <a:rPr lang="de-DE" sz="1600" b="1" dirty="0">
                  <a:solidFill>
                    <a:srgbClr val="505A59"/>
                  </a:solidFill>
                </a:rPr>
                <a:t>Datenbank</a:t>
              </a:r>
              <a:br>
                <a:rPr lang="de-DE" dirty="0"/>
              </a:br>
              <a:r>
                <a:rPr lang="de-DE" sz="1400" dirty="0"/>
                <a:t>- Produkte</a:t>
              </a:r>
            </a:p>
            <a:p>
              <a:r>
                <a:rPr lang="de-DE" sz="1400" dirty="0"/>
                <a:t>- Generische Baustoffdaten</a:t>
              </a:r>
            </a:p>
            <a:p>
              <a:r>
                <a:rPr lang="de-DE" sz="1400" dirty="0"/>
                <a:t>- Schnittstelle zu Berechnungsprogrammen von Energie- und Ökokennzahlen</a:t>
              </a:r>
            </a:p>
          </p:txBody>
        </p:sp>
      </p:grpSp>
      <p:grpSp>
        <p:nvGrpSpPr>
          <p:cNvPr id="4" name="Gruppieren 3">
            <a:extLst>
              <a:ext uri="{FF2B5EF4-FFF2-40B4-BE49-F238E27FC236}">
                <a16:creationId xmlns:a16="http://schemas.microsoft.com/office/drawing/2014/main" id="{B15AC232-0481-B6E2-968A-953938003484}"/>
              </a:ext>
            </a:extLst>
          </p:cNvPr>
          <p:cNvGrpSpPr/>
          <p:nvPr/>
        </p:nvGrpSpPr>
        <p:grpSpPr>
          <a:xfrm>
            <a:off x="92900" y="3384103"/>
            <a:ext cx="3939771" cy="1982777"/>
            <a:chOff x="92900" y="3384103"/>
            <a:chExt cx="3939771" cy="1982777"/>
          </a:xfrm>
        </p:grpSpPr>
        <p:sp>
          <p:nvSpPr>
            <p:cNvPr id="23" name="Rechteck 22">
              <a:extLst>
                <a:ext uri="{FF2B5EF4-FFF2-40B4-BE49-F238E27FC236}">
                  <a16:creationId xmlns:a16="http://schemas.microsoft.com/office/drawing/2014/main" id="{99C56D46-F494-70DC-69F5-24D4271A6F92}"/>
                </a:ext>
              </a:extLst>
            </p:cNvPr>
            <p:cNvSpPr/>
            <p:nvPr/>
          </p:nvSpPr>
          <p:spPr bwMode="auto">
            <a:xfrm>
              <a:off x="2337080" y="3384103"/>
              <a:ext cx="1695591" cy="288031"/>
            </a:xfrm>
            <a:prstGeom prst="rect">
              <a:avLst/>
            </a:prstGeom>
            <a:noFill/>
            <a:ln>
              <a:solidFill>
                <a:srgbClr val="505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AT"/>
            </a:p>
          </p:txBody>
        </p:sp>
        <p:cxnSp>
          <p:nvCxnSpPr>
            <p:cNvPr id="24" name="Gerader Verbinder 23">
              <a:extLst>
                <a:ext uri="{FF2B5EF4-FFF2-40B4-BE49-F238E27FC236}">
                  <a16:creationId xmlns:a16="http://schemas.microsoft.com/office/drawing/2014/main" id="{A21A5B12-4262-352E-960A-4789389E9055}"/>
                </a:ext>
              </a:extLst>
            </p:cNvPr>
            <p:cNvCxnSpPr>
              <a:cxnSpLocks/>
            </p:cNvCxnSpPr>
            <p:nvPr/>
          </p:nvCxnSpPr>
          <p:spPr bwMode="auto">
            <a:xfrm flipV="1">
              <a:off x="1440384" y="3650302"/>
              <a:ext cx="906668" cy="957937"/>
            </a:xfrm>
            <a:prstGeom prst="line">
              <a:avLst/>
            </a:prstGeom>
            <a:ln w="38100">
              <a:solidFill>
                <a:srgbClr val="505A59"/>
              </a:solidFill>
              <a:headEnd type="triangle"/>
            </a:ln>
          </p:spPr>
          <p:style>
            <a:lnRef idx="1">
              <a:schemeClr val="accent1"/>
            </a:lnRef>
            <a:fillRef idx="0">
              <a:schemeClr val="accent1"/>
            </a:fillRef>
            <a:effectRef idx="0">
              <a:schemeClr val="accent1"/>
            </a:effectRef>
            <a:fontRef idx="minor">
              <a:schemeClr val="tx1"/>
            </a:fontRef>
          </p:style>
        </p:cxnSp>
        <p:sp>
          <p:nvSpPr>
            <p:cNvPr id="36" name="Rechteck 35">
              <a:extLst>
                <a:ext uri="{FF2B5EF4-FFF2-40B4-BE49-F238E27FC236}">
                  <a16:creationId xmlns:a16="http://schemas.microsoft.com/office/drawing/2014/main" id="{7ED160FA-2287-AB52-B0B0-CD7E5F5382FA}"/>
                </a:ext>
              </a:extLst>
            </p:cNvPr>
            <p:cNvSpPr/>
            <p:nvPr/>
          </p:nvSpPr>
          <p:spPr>
            <a:xfrm>
              <a:off x="92900" y="4381995"/>
              <a:ext cx="2106417" cy="984885"/>
            </a:xfrm>
            <a:prstGeom prst="rect">
              <a:avLst/>
            </a:prstGeom>
          </p:spPr>
          <p:txBody>
            <a:bodyPr wrap="square">
              <a:spAutoFit/>
            </a:bodyPr>
            <a:lstStyle/>
            <a:p>
              <a:r>
                <a:rPr lang="de-DE" sz="1600" b="1" dirty="0">
                  <a:solidFill>
                    <a:srgbClr val="505A59"/>
                  </a:solidFill>
                </a:rPr>
                <a:t>Werkzeuge</a:t>
              </a:r>
            </a:p>
            <a:p>
              <a:r>
                <a:rPr lang="de-DE" sz="1400" dirty="0"/>
                <a:t>- Berechnungen</a:t>
              </a:r>
            </a:p>
            <a:p>
              <a:r>
                <a:rPr lang="de-DE" sz="1400" dirty="0"/>
                <a:t>- Abwicklung</a:t>
              </a:r>
              <a:br>
                <a:rPr lang="de-DE" dirty="0"/>
              </a:br>
              <a:endParaRPr lang="de-DE" sz="1400" dirty="0"/>
            </a:p>
          </p:txBody>
        </p:sp>
      </p:grpSp>
    </p:spTree>
    <p:extLst>
      <p:ext uri="{BB962C8B-B14F-4D97-AF65-F5344CB8AC3E}">
        <p14:creationId xmlns:p14="http://schemas.microsoft.com/office/powerpoint/2010/main" val="19313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497364B3-7FC4-4D2C-884C-A8E87B968D8D}"/>
              </a:ext>
            </a:extLst>
          </p:cNvPr>
          <p:cNvSpPr>
            <a:spLocks noGrp="1"/>
          </p:cNvSpPr>
          <p:nvPr>
            <p:ph idx="1"/>
          </p:nvPr>
        </p:nvSpPr>
        <p:spPr>
          <a:xfrm>
            <a:off x="468000" y="903600"/>
            <a:ext cx="8352928" cy="581392"/>
          </a:xfrm>
        </p:spPr>
        <p:txBody>
          <a:bodyPr/>
          <a:lstStyle/>
          <a:p>
            <a:pPr marL="0" indent="0" algn="ctr">
              <a:buNone/>
            </a:pPr>
            <a:r>
              <a:rPr lang="de-DE" sz="3600" b="1" dirty="0">
                <a:solidFill>
                  <a:srgbClr val="505A59"/>
                </a:solidFill>
                <a:ea typeface="+mj-ea"/>
              </a:rPr>
              <a:t>Infoportal</a:t>
            </a:r>
          </a:p>
          <a:p>
            <a:pPr marL="0" indent="0" algn="just">
              <a:buNone/>
            </a:pPr>
            <a:r>
              <a:rPr lang="de-DE" sz="1600" dirty="0"/>
              <a:t>Das Web-Portal www.baubook.info ist eine Plattform für Bauprodukte, Bauteile und Tools, die ökologisches und gesundes Bauen vereinfacht. Es erleichtert die Nachweisführung im Rahmen von ökologischen Ausschreibungen, Gebäudezertifizierungen und Fördersystemen und liefert validierte und strukturierte Baustoffdaten für die Berechnung von Energie- und Ökologiekennzahlen.</a:t>
            </a:r>
          </a:p>
          <a:p>
            <a:pPr marL="0" indent="0" algn="ctr">
              <a:buNone/>
            </a:pPr>
            <a:endParaRPr lang="de-AT" dirty="0"/>
          </a:p>
        </p:txBody>
      </p:sp>
      <p:sp>
        <p:nvSpPr>
          <p:cNvPr id="7" name="Textfeld 6">
            <a:extLst>
              <a:ext uri="{FF2B5EF4-FFF2-40B4-BE49-F238E27FC236}">
                <a16:creationId xmlns:a16="http://schemas.microsoft.com/office/drawing/2014/main" id="{AB65ED06-371F-46D1-8DCE-E85A9C9E12FB}"/>
              </a:ext>
            </a:extLst>
          </p:cNvPr>
          <p:cNvSpPr txBox="1"/>
          <p:nvPr/>
        </p:nvSpPr>
        <p:spPr bwMode="auto">
          <a:xfrm>
            <a:off x="72232" y="5483368"/>
            <a:ext cx="9132628" cy="276999"/>
          </a:xfrm>
          <a:prstGeom prst="rect">
            <a:avLst/>
          </a:prstGeom>
          <a:noFill/>
        </p:spPr>
        <p:txBody>
          <a:bodyPr wrap="none" rtlCol="0">
            <a:spAutoFit/>
          </a:bodyPr>
          <a:lstStyle/>
          <a:p>
            <a:pPr>
              <a:defRPr/>
            </a:pPr>
            <a:r>
              <a:rPr lang="de-AT" sz="1200" dirty="0"/>
              <a:t>Betreiber: </a:t>
            </a:r>
            <a:r>
              <a:rPr lang="de-AT" sz="1200" dirty="0" err="1"/>
              <a:t>Baubook</a:t>
            </a:r>
            <a:r>
              <a:rPr lang="de-AT" sz="1200" dirty="0"/>
              <a:t> GmbH. Gesellschafter: 50 % Energieinstitut Vorarlberg / 50 % IBO – Österreichisches Institut für Bauen und Ökologie GmbH</a:t>
            </a:r>
            <a:endParaRPr dirty="0"/>
          </a:p>
        </p:txBody>
      </p:sp>
      <p:pic>
        <p:nvPicPr>
          <p:cNvPr id="3" name="Grafik 2">
            <a:extLst>
              <a:ext uri="{FF2B5EF4-FFF2-40B4-BE49-F238E27FC236}">
                <a16:creationId xmlns:a16="http://schemas.microsoft.com/office/drawing/2014/main" id="{41F5836F-470F-8540-85B8-59A0007D4FEF}"/>
              </a:ext>
            </a:extLst>
          </p:cNvPr>
          <p:cNvPicPr>
            <a:picLocks noChangeAspect="1"/>
          </p:cNvPicPr>
          <p:nvPr/>
        </p:nvPicPr>
        <p:blipFill rotWithShape="1">
          <a:blip r:embed="rId2"/>
          <a:srcRect l="9659" t="112" r="15423" b="-822"/>
          <a:stretch/>
        </p:blipFill>
        <p:spPr>
          <a:xfrm>
            <a:off x="-1" y="2592015"/>
            <a:ext cx="9361489" cy="2891353"/>
          </a:xfrm>
          <a:prstGeom prst="rect">
            <a:avLst/>
          </a:prstGeom>
        </p:spPr>
      </p:pic>
    </p:spTree>
    <p:extLst>
      <p:ext uri="{BB962C8B-B14F-4D97-AF65-F5344CB8AC3E}">
        <p14:creationId xmlns:p14="http://schemas.microsoft.com/office/powerpoint/2010/main" val="2998048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B6E4AE3B-ABEE-1FB2-E060-F62E74497A5A}"/>
              </a:ext>
            </a:extLst>
          </p:cNvPr>
          <p:cNvPicPr>
            <a:picLocks noGrp="1" noRot="1" noChangeAspect="1" noMove="1" noResize="1" noEditPoints="1" noAdjustHandles="1" noChangeArrowheads="1" noChangeShapeType="1" noCrop="1"/>
          </p:cNvPicPr>
          <p:nvPr/>
        </p:nvPicPr>
        <p:blipFill>
          <a:blip r:embed="rId2"/>
          <a:stretch>
            <a:fillRect/>
          </a:stretch>
        </p:blipFill>
        <p:spPr>
          <a:xfrm>
            <a:off x="2337082" y="1064383"/>
            <a:ext cx="4687325" cy="4351409"/>
          </a:xfrm>
          <a:prstGeom prst="rect">
            <a:avLst/>
          </a:prstGeom>
        </p:spPr>
      </p:pic>
      <p:grpSp>
        <p:nvGrpSpPr>
          <p:cNvPr id="5" name="Gruppieren 4">
            <a:extLst>
              <a:ext uri="{FF2B5EF4-FFF2-40B4-BE49-F238E27FC236}">
                <a16:creationId xmlns:a16="http://schemas.microsoft.com/office/drawing/2014/main" id="{D63F3D0F-9B96-4ED7-AE1C-B879A1E4279F}"/>
              </a:ext>
            </a:extLst>
          </p:cNvPr>
          <p:cNvGrpSpPr/>
          <p:nvPr/>
        </p:nvGrpSpPr>
        <p:grpSpPr>
          <a:xfrm>
            <a:off x="4756070" y="1007839"/>
            <a:ext cx="4605418" cy="1231106"/>
            <a:chOff x="4756070" y="1007839"/>
            <a:chExt cx="4605418" cy="1231106"/>
          </a:xfrm>
        </p:grpSpPr>
        <p:sp>
          <p:nvSpPr>
            <p:cNvPr id="18" name="Rechteck 17">
              <a:extLst>
                <a:ext uri="{FF2B5EF4-FFF2-40B4-BE49-F238E27FC236}">
                  <a16:creationId xmlns:a16="http://schemas.microsoft.com/office/drawing/2014/main" id="{EEBD30E3-C1A3-EE55-7A8E-1239E6AC0E1B}"/>
                </a:ext>
              </a:extLst>
            </p:cNvPr>
            <p:cNvSpPr/>
            <p:nvPr/>
          </p:nvSpPr>
          <p:spPr bwMode="auto">
            <a:xfrm>
              <a:off x="4756070" y="1049926"/>
              <a:ext cx="2160240" cy="288000"/>
            </a:xfrm>
            <a:prstGeom prst="rect">
              <a:avLst/>
            </a:prstGeom>
            <a:noFill/>
            <a:ln>
              <a:solidFill>
                <a:srgbClr val="505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AT">
                <a:solidFill>
                  <a:srgbClr val="505A59"/>
                </a:solidFill>
              </a:endParaRPr>
            </a:p>
          </p:txBody>
        </p:sp>
        <p:cxnSp>
          <p:nvCxnSpPr>
            <p:cNvPr id="25" name="Gerader Verbinder 24">
              <a:extLst>
                <a:ext uri="{FF2B5EF4-FFF2-40B4-BE49-F238E27FC236}">
                  <a16:creationId xmlns:a16="http://schemas.microsoft.com/office/drawing/2014/main" id="{6104FF0D-9C45-E585-6342-E75C405725EB}"/>
                </a:ext>
              </a:extLst>
            </p:cNvPr>
            <p:cNvCxnSpPr>
              <a:cxnSpLocks/>
            </p:cNvCxnSpPr>
            <p:nvPr/>
          </p:nvCxnSpPr>
          <p:spPr bwMode="auto">
            <a:xfrm flipV="1">
              <a:off x="6916310" y="1193926"/>
              <a:ext cx="428730" cy="1"/>
            </a:xfrm>
            <a:prstGeom prst="line">
              <a:avLst/>
            </a:prstGeom>
            <a:ln w="38100">
              <a:solidFill>
                <a:srgbClr val="505A59"/>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Rechteck 28">
              <a:extLst>
                <a:ext uri="{FF2B5EF4-FFF2-40B4-BE49-F238E27FC236}">
                  <a16:creationId xmlns:a16="http://schemas.microsoft.com/office/drawing/2014/main" id="{551EB426-9ED9-14C4-9E14-8CB43A70C757}"/>
                </a:ext>
              </a:extLst>
            </p:cNvPr>
            <p:cNvSpPr/>
            <p:nvPr/>
          </p:nvSpPr>
          <p:spPr>
            <a:xfrm>
              <a:off x="7273032" y="1007839"/>
              <a:ext cx="2088456" cy="1231106"/>
            </a:xfrm>
            <a:prstGeom prst="rect">
              <a:avLst/>
            </a:prstGeom>
          </p:spPr>
          <p:txBody>
            <a:bodyPr wrap="square">
              <a:spAutoFit/>
            </a:bodyPr>
            <a:lstStyle/>
            <a:p>
              <a:r>
                <a:rPr lang="de-DE" sz="1600" b="1" dirty="0">
                  <a:solidFill>
                    <a:srgbClr val="505A59"/>
                  </a:solidFill>
                </a:rPr>
                <a:t>Ökologische Anforderungen</a:t>
              </a:r>
              <a:br>
                <a:rPr lang="de-DE" dirty="0"/>
              </a:br>
              <a:r>
                <a:rPr lang="de-DE" sz="1400" dirty="0"/>
                <a:t>- Ausschreibungskriterien</a:t>
              </a:r>
            </a:p>
            <a:p>
              <a:r>
                <a:rPr lang="de-DE" sz="1400" dirty="0"/>
                <a:t>- Förderkriterien</a:t>
              </a:r>
            </a:p>
            <a:p>
              <a:r>
                <a:rPr lang="de-DE" sz="1400" dirty="0"/>
                <a:t>- Zertifizierungskriterien</a:t>
              </a:r>
            </a:p>
          </p:txBody>
        </p:sp>
      </p:grpSp>
    </p:spTree>
    <p:extLst>
      <p:ext uri="{BB962C8B-B14F-4D97-AF65-F5344CB8AC3E}">
        <p14:creationId xmlns:p14="http://schemas.microsoft.com/office/powerpoint/2010/main" val="2318327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A2E236-AB9F-D9AC-7657-507ED82C9210}"/>
              </a:ext>
            </a:extLst>
          </p:cNvPr>
          <p:cNvSpPr>
            <a:spLocks noGrp="1"/>
          </p:cNvSpPr>
          <p:nvPr>
            <p:ph type="title"/>
          </p:nvPr>
        </p:nvSpPr>
        <p:spPr>
          <a:xfrm>
            <a:off x="468073" y="904892"/>
            <a:ext cx="8425339" cy="598760"/>
          </a:xfrm>
        </p:spPr>
        <p:txBody>
          <a:bodyPr/>
          <a:lstStyle/>
          <a:p>
            <a:r>
              <a:rPr lang="de-AT" sz="3600" dirty="0">
                <a:solidFill>
                  <a:srgbClr val="505A59"/>
                </a:solidFill>
              </a:rPr>
              <a:t>Ökoprogramme + Plattformen</a:t>
            </a:r>
          </a:p>
        </p:txBody>
      </p:sp>
      <p:sp>
        <p:nvSpPr>
          <p:cNvPr id="8" name="Inhaltsplatzhalter 2">
            <a:extLst>
              <a:ext uri="{FF2B5EF4-FFF2-40B4-BE49-F238E27FC236}">
                <a16:creationId xmlns:a16="http://schemas.microsoft.com/office/drawing/2014/main" id="{2CE09585-7E31-6F52-EBF9-13793D4E7370}"/>
              </a:ext>
            </a:extLst>
          </p:cNvPr>
          <p:cNvSpPr>
            <a:spLocks noGrp="1"/>
          </p:cNvSpPr>
          <p:nvPr>
            <p:ph idx="1"/>
          </p:nvPr>
        </p:nvSpPr>
        <p:spPr>
          <a:xfrm>
            <a:off x="468074" y="1647011"/>
            <a:ext cx="8425339" cy="3609300"/>
          </a:xfrm>
        </p:spPr>
        <p:txBody>
          <a:bodyPr/>
          <a:lstStyle/>
          <a:p>
            <a:pPr marL="0" indent="0">
              <a:buNone/>
            </a:pPr>
            <a:r>
              <a:rPr lang="de-DE" sz="1800" b="1" dirty="0">
                <a:solidFill>
                  <a:srgbClr val="505A59"/>
                </a:solidFill>
                <a:latin typeface="+mn-lt"/>
                <a:cs typeface="+mn-cs"/>
              </a:rPr>
              <a:t>Ausschreibungen/Zertifizierungen</a:t>
            </a:r>
          </a:p>
          <a:p>
            <a:pPr lvl="1">
              <a:buFont typeface="Arial" panose="020B0604020202020204" pitchFamily="34" charset="0"/>
              <a:buChar char="•"/>
            </a:pPr>
            <a:r>
              <a:rPr lang="de-DE" sz="1800" dirty="0" err="1"/>
              <a:t>ÖkoBauKriterien</a:t>
            </a:r>
            <a:endParaRPr lang="de-DE" sz="1800" dirty="0"/>
          </a:p>
          <a:p>
            <a:pPr lvl="1">
              <a:buFont typeface="Arial" panose="020B0604020202020204" pitchFamily="34" charset="0"/>
              <a:buChar char="•"/>
            </a:pPr>
            <a:r>
              <a:rPr lang="de-DE" sz="1800" dirty="0"/>
              <a:t>Klimaaktiv</a:t>
            </a:r>
          </a:p>
          <a:p>
            <a:pPr lvl="1">
              <a:buFont typeface="Arial" panose="020B0604020202020204" pitchFamily="34" charset="0"/>
              <a:buChar char="•"/>
            </a:pPr>
            <a:r>
              <a:rPr lang="de-DE" sz="1800" dirty="0" err="1"/>
              <a:t>Wohngsund</a:t>
            </a:r>
            <a:endParaRPr lang="de-DE" sz="1800" dirty="0"/>
          </a:p>
          <a:p>
            <a:pPr lvl="1">
              <a:buFont typeface="Arial" panose="020B0604020202020204" pitchFamily="34" charset="0"/>
              <a:buChar char="•"/>
            </a:pPr>
            <a:r>
              <a:rPr lang="de-DE" sz="1800" dirty="0"/>
              <a:t>BNB und QNG (Deutschland)</a:t>
            </a:r>
          </a:p>
          <a:p>
            <a:pPr marL="0" indent="0" algn="l">
              <a:buNone/>
            </a:pPr>
            <a:endParaRPr lang="de-AT" sz="1800" b="0" i="0" dirty="0">
              <a:solidFill>
                <a:srgbClr val="000000"/>
              </a:solidFill>
              <a:effectLst/>
              <a:latin typeface="Gibson"/>
            </a:endParaRPr>
          </a:p>
          <a:p>
            <a:pPr marL="0" indent="0">
              <a:buNone/>
            </a:pPr>
            <a:r>
              <a:rPr lang="de-AT" sz="1800" b="1" dirty="0">
                <a:solidFill>
                  <a:srgbClr val="505A59"/>
                </a:solidFill>
                <a:latin typeface="+mn-lt"/>
                <a:cs typeface="+mn-cs"/>
              </a:rPr>
              <a:t>Wohnbauförderungen</a:t>
            </a:r>
          </a:p>
          <a:p>
            <a:pPr lvl="1">
              <a:buFont typeface="Arial" panose="020B0604020202020204" pitchFamily="34" charset="0"/>
              <a:buChar char="•"/>
            </a:pPr>
            <a:r>
              <a:rPr lang="de-AT" sz="1800" dirty="0"/>
              <a:t>WBF Vorarlberg</a:t>
            </a:r>
          </a:p>
          <a:p>
            <a:pPr lvl="1">
              <a:buFont typeface="Arial" panose="020B0604020202020204" pitchFamily="34" charset="0"/>
              <a:buChar char="•"/>
            </a:pPr>
            <a:r>
              <a:rPr lang="de-AT" sz="1800" dirty="0"/>
              <a:t>WBF Niederösterreich</a:t>
            </a:r>
          </a:p>
          <a:p>
            <a:pPr lvl="1">
              <a:buFont typeface="Arial" panose="020B0604020202020204" pitchFamily="34" charset="0"/>
              <a:buChar char="•"/>
            </a:pPr>
            <a:r>
              <a:rPr lang="de-AT" sz="1800" dirty="0"/>
              <a:t>WBF Kärnten</a:t>
            </a:r>
          </a:p>
        </p:txBody>
      </p:sp>
      <p:pic>
        <p:nvPicPr>
          <p:cNvPr id="4" name="Grafik 3">
            <a:extLst>
              <a:ext uri="{FF2B5EF4-FFF2-40B4-BE49-F238E27FC236}">
                <a16:creationId xmlns:a16="http://schemas.microsoft.com/office/drawing/2014/main" id="{E669E195-51C2-6424-8846-B3526315B073}"/>
              </a:ext>
            </a:extLst>
          </p:cNvPr>
          <p:cNvPicPr>
            <a:picLocks noChangeAspect="1"/>
          </p:cNvPicPr>
          <p:nvPr/>
        </p:nvPicPr>
        <p:blipFill>
          <a:blip r:embed="rId3"/>
          <a:stretch>
            <a:fillRect/>
          </a:stretch>
        </p:blipFill>
        <p:spPr>
          <a:xfrm>
            <a:off x="4508360" y="3683849"/>
            <a:ext cx="3465460" cy="763200"/>
          </a:xfrm>
          <a:prstGeom prst="rect">
            <a:avLst/>
          </a:prstGeom>
        </p:spPr>
      </p:pic>
      <p:pic>
        <p:nvPicPr>
          <p:cNvPr id="10" name="Grafik 9">
            <a:extLst>
              <a:ext uri="{FF2B5EF4-FFF2-40B4-BE49-F238E27FC236}">
                <a16:creationId xmlns:a16="http://schemas.microsoft.com/office/drawing/2014/main" id="{773BB1A1-AEF8-3C80-F948-F40228DBC6B3}"/>
              </a:ext>
            </a:extLst>
          </p:cNvPr>
          <p:cNvPicPr>
            <a:picLocks noChangeAspect="1"/>
          </p:cNvPicPr>
          <p:nvPr/>
        </p:nvPicPr>
        <p:blipFill>
          <a:blip r:embed="rId4"/>
          <a:stretch>
            <a:fillRect/>
          </a:stretch>
        </p:blipFill>
        <p:spPr>
          <a:xfrm>
            <a:off x="4516945" y="2479593"/>
            <a:ext cx="2358372" cy="764754"/>
          </a:xfrm>
          <a:prstGeom prst="rect">
            <a:avLst/>
          </a:prstGeom>
        </p:spPr>
      </p:pic>
      <p:pic>
        <p:nvPicPr>
          <p:cNvPr id="12" name="Grafik 11">
            <a:extLst>
              <a:ext uri="{FF2B5EF4-FFF2-40B4-BE49-F238E27FC236}">
                <a16:creationId xmlns:a16="http://schemas.microsoft.com/office/drawing/2014/main" id="{0FF9EDDE-AD58-A5E7-892B-BE6E5811D3D8}"/>
              </a:ext>
            </a:extLst>
          </p:cNvPr>
          <p:cNvPicPr>
            <a:picLocks noChangeAspect="1"/>
          </p:cNvPicPr>
          <p:nvPr/>
        </p:nvPicPr>
        <p:blipFill>
          <a:blip r:embed="rId5"/>
          <a:stretch>
            <a:fillRect/>
          </a:stretch>
        </p:blipFill>
        <p:spPr>
          <a:xfrm>
            <a:off x="4513111" y="1694726"/>
            <a:ext cx="1157991" cy="720000"/>
          </a:xfrm>
          <a:prstGeom prst="rect">
            <a:avLst/>
          </a:prstGeom>
        </p:spPr>
      </p:pic>
      <p:pic>
        <p:nvPicPr>
          <p:cNvPr id="15" name="Grafik 14">
            <a:extLst>
              <a:ext uri="{FF2B5EF4-FFF2-40B4-BE49-F238E27FC236}">
                <a16:creationId xmlns:a16="http://schemas.microsoft.com/office/drawing/2014/main" id="{7476D05C-DA44-3EBD-C32D-DAFDC5B5ED09}"/>
              </a:ext>
            </a:extLst>
          </p:cNvPr>
          <p:cNvPicPr>
            <a:picLocks noChangeAspect="1"/>
          </p:cNvPicPr>
          <p:nvPr/>
        </p:nvPicPr>
        <p:blipFill>
          <a:blip r:embed="rId6"/>
          <a:stretch>
            <a:fillRect/>
          </a:stretch>
        </p:blipFill>
        <p:spPr>
          <a:xfrm>
            <a:off x="5760864" y="1694726"/>
            <a:ext cx="1114453" cy="720000"/>
          </a:xfrm>
          <a:prstGeom prst="rect">
            <a:avLst/>
          </a:prstGeom>
        </p:spPr>
      </p:pic>
    </p:spTree>
    <p:extLst>
      <p:ext uri="{BB962C8B-B14F-4D97-AF65-F5344CB8AC3E}">
        <p14:creationId xmlns:p14="http://schemas.microsoft.com/office/powerpoint/2010/main" val="28100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8">
                                            <p:txEl>
                                              <p:pRg st="9" end="9"/>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a:off x="3286442" y="36693"/>
            <a:ext cx="6000669" cy="654554"/>
          </a:xfrm>
          <a:prstGeom prst="rect">
            <a:avLst/>
          </a:prstGeom>
          <a:noFill/>
        </p:spPr>
        <p:txBody>
          <a:bodyPr wrap="square" lIns="84344" tIns="42172" rIns="84344" bIns="42172" rtlCol="0">
            <a:spAutoFit/>
          </a:bodyPr>
          <a:lstStyle/>
          <a:p>
            <a:pPr algn="r">
              <a:defRPr/>
            </a:pPr>
            <a:r>
              <a:rPr lang="de-AT" sz="3700" b="1" dirty="0" err="1">
                <a:solidFill>
                  <a:schemeClr val="bg1"/>
                </a:solidFill>
              </a:rPr>
              <a:t>ÖkoBauKriterien</a:t>
            </a:r>
            <a:endParaRPr lang="de-AT" b="1" dirty="0">
              <a:solidFill>
                <a:schemeClr val="bg1"/>
              </a:solidFill>
            </a:endParaRPr>
          </a:p>
        </p:txBody>
      </p:sp>
      <p:sp>
        <p:nvSpPr>
          <p:cNvPr id="24" name="Titel 4"/>
          <p:cNvSpPr>
            <a:spLocks noGrp="1"/>
          </p:cNvSpPr>
          <p:nvPr>
            <p:ph type="title"/>
          </p:nvPr>
        </p:nvSpPr>
        <p:spPr bwMode="auto"/>
        <p:txBody>
          <a:bodyPr/>
          <a:lstStyle/>
          <a:p>
            <a:pPr>
              <a:defRPr/>
            </a:pPr>
            <a:br>
              <a:rPr lang="de-AT" dirty="0"/>
            </a:br>
            <a:endParaRPr lang="de-AT" dirty="0"/>
          </a:p>
        </p:txBody>
      </p:sp>
      <p:pic>
        <p:nvPicPr>
          <p:cNvPr id="7" name="Grafik 6" descr="Ein Bild, das Text, Karte, Diagramm, Atlas enthält.&#10;&#10;Automatisch generierte Beschreibung">
            <a:extLst>
              <a:ext uri="{FF2B5EF4-FFF2-40B4-BE49-F238E27FC236}">
                <a16:creationId xmlns:a16="http://schemas.microsoft.com/office/drawing/2014/main" id="{AB663CEC-AF56-9AD2-1E0F-BD9612874356}"/>
              </a:ext>
            </a:extLst>
          </p:cNvPr>
          <p:cNvPicPr>
            <a:picLocks noChangeAspect="1"/>
          </p:cNvPicPr>
          <p:nvPr/>
        </p:nvPicPr>
        <p:blipFill rotWithShape="1">
          <a:blip r:embed="rId3">
            <a:extLst>
              <a:ext uri="{28A0092B-C50C-407E-A947-70E740481C1C}">
                <a14:useLocalDpi xmlns:a14="http://schemas.microsoft.com/office/drawing/2010/main" val="0"/>
              </a:ext>
            </a:extLst>
          </a:blip>
          <a:srcRect t="20824" b="6284"/>
          <a:stretch/>
        </p:blipFill>
        <p:spPr>
          <a:xfrm>
            <a:off x="360264" y="859458"/>
            <a:ext cx="8738421" cy="476125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3">
            <a:extLst>
              <a:ext uri="{FF2B5EF4-FFF2-40B4-BE49-F238E27FC236}">
                <a16:creationId xmlns:a16="http://schemas.microsoft.com/office/drawing/2014/main" id="{89DFB946-3795-4212-8016-7AC722D542BF}"/>
              </a:ext>
            </a:extLst>
          </p:cNvPr>
          <p:cNvPicPr>
            <a:picLocks noChangeAspect="1"/>
          </p:cNvPicPr>
          <p:nvPr/>
        </p:nvPicPr>
        <p:blipFill>
          <a:blip r:embed="rId3"/>
          <a:stretch>
            <a:fillRect/>
          </a:stretch>
        </p:blipFill>
        <p:spPr>
          <a:xfrm>
            <a:off x="-9675" y="-1"/>
            <a:ext cx="9371163" cy="5700055"/>
          </a:xfrm>
          <a:prstGeom prst="rect">
            <a:avLst/>
          </a:prstGeom>
        </p:spPr>
      </p:pic>
      <p:sp>
        <p:nvSpPr>
          <p:cNvPr id="5" name="Rechteck 4"/>
          <p:cNvSpPr/>
          <p:nvPr/>
        </p:nvSpPr>
        <p:spPr bwMode="auto">
          <a:xfrm>
            <a:off x="864320" y="1295871"/>
            <a:ext cx="936104" cy="21602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hteck 5"/>
          <p:cNvSpPr/>
          <p:nvPr/>
        </p:nvSpPr>
        <p:spPr bwMode="auto">
          <a:xfrm>
            <a:off x="567485" y="4248199"/>
            <a:ext cx="2398093" cy="21602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hteck 6"/>
          <p:cNvSpPr/>
          <p:nvPr/>
        </p:nvSpPr>
        <p:spPr bwMode="auto">
          <a:xfrm>
            <a:off x="3744640" y="3096071"/>
            <a:ext cx="5184576" cy="201622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Gerader Verbinder 8"/>
          <p:cNvCxnSpPr>
            <a:cxnSpLocks/>
          </p:cNvCxnSpPr>
          <p:nvPr/>
        </p:nvCxnSpPr>
        <p:spPr bwMode="auto">
          <a:xfrm>
            <a:off x="2952551" y="4320207"/>
            <a:ext cx="792089"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baubook">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baubook">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83f5085-a295-440d-b805-4e276abe3da8">
      <Terms xmlns="http://schemas.microsoft.com/office/infopath/2007/PartnerControls"/>
    </lcf76f155ced4ddcb4097134ff3c332f>
    <TaxCatchAll xmlns="66899391-fd79-4114-8bcd-44ab75560a7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AA695348DDFC248A0DF824C7FDDB673" ma:contentTypeVersion="14" ma:contentTypeDescription="Ein neues Dokument erstellen." ma:contentTypeScope="" ma:versionID="336220d87e32a6f1dd772dabfbf734ac">
  <xsd:schema xmlns:xsd="http://www.w3.org/2001/XMLSchema" xmlns:xs="http://www.w3.org/2001/XMLSchema" xmlns:p="http://schemas.microsoft.com/office/2006/metadata/properties" xmlns:ns2="c83f5085-a295-440d-b805-4e276abe3da8" xmlns:ns3="66899391-fd79-4114-8bcd-44ab75560a73" targetNamespace="http://schemas.microsoft.com/office/2006/metadata/properties" ma:root="true" ma:fieldsID="9b0165cfc2a1511edb525e27080a56e7" ns2:_="" ns3:_="">
    <xsd:import namespace="c83f5085-a295-440d-b805-4e276abe3da8"/>
    <xsd:import namespace="66899391-fd79-4114-8bcd-44ab75560a7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3f5085-a295-440d-b805-4e276abe3d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21c5c122-0889-4708-a2f9-443b1c8b1bf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899391-fd79-4114-8bcd-44ab75560a7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09874c1-eccd-4ece-8972-717a50d7e949}" ma:internalName="TaxCatchAll" ma:showField="CatchAllData" ma:web="66899391-fd79-4114-8bcd-44ab75560a7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59E262-D6C3-45C2-B500-E0ABA227C4E6}">
  <ds:schemaRefs>
    <ds:schemaRef ds:uri="http://purl.org/dc/elements/1.1/"/>
    <ds:schemaRef ds:uri="http://schemas.microsoft.com/office/infopath/2007/PartnerControls"/>
    <ds:schemaRef ds:uri="http://purl.org/dc/terms/"/>
    <ds:schemaRef ds:uri="http://purl.org/dc/dcmitype/"/>
    <ds:schemaRef ds:uri="c83f5085-a295-440d-b805-4e276abe3da8"/>
    <ds:schemaRef ds:uri="http://schemas.microsoft.com/office/2006/metadata/properties"/>
    <ds:schemaRef ds:uri="http://schemas.microsoft.com/office/2006/documentManagement/types"/>
    <ds:schemaRef ds:uri="http://schemas.openxmlformats.org/package/2006/metadata/core-properties"/>
    <ds:schemaRef ds:uri="66899391-fd79-4114-8bcd-44ab75560a73"/>
    <ds:schemaRef ds:uri="http://www.w3.org/XML/1998/namespace"/>
  </ds:schemaRefs>
</ds:datastoreItem>
</file>

<file path=customXml/itemProps2.xml><?xml version="1.0" encoding="utf-8"?>
<ds:datastoreItem xmlns:ds="http://schemas.openxmlformats.org/officeDocument/2006/customXml" ds:itemID="{D52B0654-3CB7-4877-BB15-5BE07D68F969}">
  <ds:schemaRefs>
    <ds:schemaRef ds:uri="http://schemas.microsoft.com/sharepoint/v3/contenttype/forms"/>
  </ds:schemaRefs>
</ds:datastoreItem>
</file>

<file path=customXml/itemProps3.xml><?xml version="1.0" encoding="utf-8"?>
<ds:datastoreItem xmlns:ds="http://schemas.openxmlformats.org/officeDocument/2006/customXml" ds:itemID="{ADC6A8A7-656A-4ACA-9CB4-2A5017448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3f5085-a295-440d-b805-4e276abe3da8"/>
    <ds:schemaRef ds:uri="66899391-fd79-4114-8bcd-44ab75560a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1016</Words>
  <Application>Microsoft Macintosh PowerPoint</Application>
  <PresentationFormat>Benutzerdefiniert</PresentationFormat>
  <Paragraphs>198</Paragraphs>
  <Slides>34</Slides>
  <Notes>10</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34</vt:i4>
      </vt:variant>
    </vt:vector>
  </HeadingPairs>
  <TitlesOfParts>
    <vt:vector size="40" baseType="lpstr">
      <vt:lpstr>Arial</vt:lpstr>
      <vt:lpstr>Calibri</vt:lpstr>
      <vt:lpstr>Gibson</vt:lpstr>
      <vt:lpstr>Noto Sans</vt:lpstr>
      <vt:lpstr>baubook</vt:lpstr>
      <vt:lpstr>1_baubook</vt:lpstr>
      <vt:lpstr>PowerPoint-Präsentation</vt:lpstr>
      <vt:lpstr>Inhalte</vt:lpstr>
      <vt:lpstr>Was bietet baubook? </vt:lpstr>
      <vt:lpstr>PowerPoint-Präsentation</vt:lpstr>
      <vt:lpstr>PowerPoint-Präsentation</vt:lpstr>
      <vt:lpstr>PowerPoint-Präsentation</vt:lpstr>
      <vt:lpstr>Ökoprogramme + Plattformen</vt:lpstr>
      <vt:lpstr> </vt:lpstr>
      <vt:lpstr>PowerPoint-Präsentation</vt:lpstr>
      <vt:lpstr>PowerPoint-Präsentation</vt:lpstr>
      <vt:lpstr>Werkzeuge</vt:lpstr>
      <vt:lpstr>PowerPoint-Präsentation</vt:lpstr>
      <vt:lpstr>Datenbank  </vt:lpstr>
      <vt:lpstr>Datenbank</vt:lpstr>
      <vt:lpstr>Datenbank</vt:lpstr>
      <vt:lpstr>Datenbank</vt:lpstr>
      <vt:lpstr>Datenbank</vt:lpstr>
      <vt:lpstr>Datenbank</vt:lpstr>
      <vt:lpstr>Ökobilanzen</vt:lpstr>
      <vt:lpstr>Ökobilanzen</vt:lpstr>
      <vt:lpstr>Ökobilanzen</vt:lpstr>
      <vt:lpstr>Datenbank</vt:lpstr>
      <vt:lpstr>Datenbank</vt:lpstr>
      <vt:lpstr>Datenbank</vt:lpstr>
      <vt:lpstr>Datenbank</vt:lpstr>
      <vt:lpstr>Datenbank</vt:lpstr>
      <vt:lpstr>PowerPoint-Präsentation</vt:lpstr>
      <vt:lpstr>Oekoindex OI3</vt:lpstr>
      <vt:lpstr>Oekoindex OI3</vt:lpstr>
      <vt:lpstr>Eingabeseite</vt:lpstr>
      <vt:lpstr>Gebäudeebene</vt:lpstr>
      <vt:lpstr>Optimierung auf Bauteilebene</vt:lpstr>
      <vt:lpstr>Kosten / Finanzierung</vt:lpstr>
      <vt:lpstr>baubook GmbH Alserbachstraße 5/8  1090 Wien, Austria T+43 1 319 20 05-0 office@baubook.info</vt:lpstr>
    </vt:vector>
  </TitlesOfParts>
  <Company>Energieinstitut Vorarlberg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Christoph Sutter</dc:creator>
  <cp:lastModifiedBy>Christoph Schwemberger</cp:lastModifiedBy>
  <cp:revision>444</cp:revision>
  <cp:lastPrinted>2019-10-08T08:54:50Z</cp:lastPrinted>
  <dcterms:created xsi:type="dcterms:W3CDTF">2010-11-26T07:40:01Z</dcterms:created>
  <dcterms:modified xsi:type="dcterms:W3CDTF">2023-11-17T07:07:25Z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0x0101006AA695348DDFC248A0DF824C7FDDB673</vt:lpwstr>
  </property>
  <property fmtid="{D5CDD505-2E9C-101B-9397-08002B2CF9AE}" pid="3" name="MediaServiceImageTags">
    <vt:lpwstr/>
  </property>
</Properties>
</file>